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embeddedFontLst>
    <p:embeddedFont>
      <p:font typeface="Arial Black" panose="020B0604020202020204" pitchFamily="34" charset="0"/>
      <p:bold r:id="rId26"/>
    </p:embeddedFont>
    <p:embeddedFont>
      <p:font typeface="Comic Sans MS" panose="030F0902030302020204" pitchFamily="66" charset="0"/>
      <p:regular r:id="rId27"/>
      <p:bold r:id="rId28"/>
    </p:embeddedFont>
    <p:embeddedFont>
      <p:font typeface="Short Stack" panose="02010500040000000007" pitchFamily="2" charset="77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3"/>
  </p:normalViewPr>
  <p:slideViewPr>
    <p:cSldViewPr snapToGrid="0">
      <p:cViewPr varScale="1">
        <p:scale>
          <a:sx n="109" d="100"/>
          <a:sy n="109" d="100"/>
        </p:scale>
        <p:origin x="172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</a:t>
            </a:fld>
            <a:endParaRPr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12</a:t>
            </a:fld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13</a:t>
            </a:fld>
            <a:endParaRPr/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17</a:t>
            </a:fld>
            <a:endParaRPr/>
          </a:p>
        </p:txBody>
      </p:sp>
      <p:sp>
        <p:nvSpPr>
          <p:cNvPr id="235" name="Google Shape;2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18</a:t>
            </a:fld>
            <a:endParaRPr/>
          </a:p>
        </p:txBody>
      </p:sp>
      <p:sp>
        <p:nvSpPr>
          <p:cNvPr id="242" name="Google Shape;2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" name="Google Shape;243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fec70ca67_1_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2</a:t>
            </a:fld>
            <a:endParaRPr/>
          </a:p>
        </p:txBody>
      </p:sp>
      <p:sp>
        <p:nvSpPr>
          <p:cNvPr id="133" name="Google Shape;133;g3fec70ca6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Google Shape;134;g3fec70ca67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23</a:t>
            </a:fld>
            <a:endParaRPr/>
          </a:p>
        </p:txBody>
      </p:sp>
      <p:sp>
        <p:nvSpPr>
          <p:cNvPr id="272" name="Google Shape;27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Google Shape;273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fec70ca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fec70ca67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3fec70ca67_0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/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4</a:t>
            </a:fld>
            <a:endParaRPr/>
          </a:p>
        </p:txBody>
      </p:sp>
      <p:sp>
        <p:nvSpPr>
          <p:cNvPr id="147" name="Google Shape;1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fec70ca6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fec70ca67_2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3fec70ca67_2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/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8</a:t>
            </a:fld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9</a:t>
            </a:fld>
            <a:endParaRPr/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63" name="Google Shape;63;p2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64" name="Google Shape;64;p2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22" name="Google Shape;122;p11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23" name="Google Shape;123;p11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3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0" name="Google Shape;70;p3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>
            <a:spLocks noGrp="1"/>
          </p:cNvSpPr>
          <p:nvPr>
            <p:ph type="title"/>
          </p:nvPr>
        </p:nvSpPr>
        <p:spPr>
          <a:xfrm rot="5400000">
            <a:off x="4752975" y="1857375"/>
            <a:ext cx="5334000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 rot="5400000">
            <a:off x="828675" y="9525"/>
            <a:ext cx="5334000" cy="561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5" name="Google Shape;75;p4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6" name="Google Shape;76;p4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 rot="5400000">
            <a:off x="2705100" y="-190500"/>
            <a:ext cx="3657600" cy="76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8" name="Google Shape;88;p6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9" name="Google Shape;89;p6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96" name="Google Shape;96;p7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8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9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09" name="Google Shape;109;p9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10" name="Google Shape;110;p9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2"/>
          </p:nvPr>
        </p:nvSpPr>
        <p:spPr>
          <a:xfrm>
            <a:off x="46101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16" name="Google Shape;116;p10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17" name="Google Shape;117;p10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 rot="-3180000">
            <a:off x="7777956" y="-15081"/>
            <a:ext cx="1162050" cy="2084387"/>
          </a:xfrm>
          <a:custGeom>
            <a:avLst/>
            <a:gdLst/>
            <a:ahLst/>
            <a:cxnLst/>
            <a:rect l="l" t="t" r="r" b="b"/>
            <a:pathLst>
              <a:path w="2903" h="3686" extrusionOk="0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6" name="Google Shape;16;p1"/>
          <p:cNvSpPr/>
          <p:nvPr/>
        </p:nvSpPr>
        <p:spPr>
          <a:xfrm rot="-3180000">
            <a:off x="7865268" y="24606"/>
            <a:ext cx="1165225" cy="2097087"/>
          </a:xfrm>
          <a:custGeom>
            <a:avLst/>
            <a:gdLst/>
            <a:ahLst/>
            <a:cxnLst/>
            <a:rect l="l" t="t" r="r" b="b"/>
            <a:pathLst>
              <a:path w="2911" h="3703" extrusionOk="0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7" name="Google Shape;17;p1"/>
          <p:cNvSpPr/>
          <p:nvPr/>
        </p:nvSpPr>
        <p:spPr>
          <a:xfrm rot="-3180000">
            <a:off x="7831137" y="192087"/>
            <a:ext cx="1025525" cy="1571625"/>
          </a:xfrm>
          <a:custGeom>
            <a:avLst/>
            <a:gdLst/>
            <a:ahLst/>
            <a:cxnLst/>
            <a:rect l="l" t="t" r="r" b="b"/>
            <a:pathLst>
              <a:path w="2561" h="2777" extrusionOk="0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18" name="Google Shape;18;p1"/>
          <p:cNvGrpSpPr/>
          <p:nvPr/>
        </p:nvGrpSpPr>
        <p:grpSpPr>
          <a:xfrm>
            <a:off x="7937" y="5540375"/>
            <a:ext cx="1784350" cy="1246187"/>
            <a:chOff x="7937" y="5540375"/>
            <a:chExt cx="1784350" cy="1246187"/>
          </a:xfrm>
        </p:grpSpPr>
        <p:sp>
          <p:nvSpPr>
            <p:cNvPr id="19" name="Google Shape;19;p1"/>
            <p:cNvSpPr/>
            <p:nvPr/>
          </p:nvSpPr>
          <p:spPr>
            <a:xfrm>
              <a:off x="38100" y="5564187"/>
              <a:ext cx="1728787" cy="1030287"/>
            </a:xfrm>
            <a:custGeom>
              <a:avLst/>
              <a:gdLst/>
              <a:ahLst/>
              <a:cxnLst/>
              <a:rect l="l" t="t" r="r" b="b"/>
              <a:pathLst>
                <a:path w="2177" h="1298" extrusionOk="0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1622425" y="5686425"/>
              <a:ext cx="112712" cy="204787"/>
            </a:xfrm>
            <a:custGeom>
              <a:avLst/>
              <a:gdLst/>
              <a:ahLst/>
              <a:cxnLst/>
              <a:rect l="l" t="t" r="r" b="b"/>
              <a:pathLst>
                <a:path w="143" h="258" extrusionOk="0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31750" y="5991225"/>
              <a:ext cx="1257300" cy="650875"/>
            </a:xfrm>
            <a:custGeom>
              <a:avLst/>
              <a:gdLst/>
              <a:ahLst/>
              <a:cxnLst/>
              <a:rect l="l" t="t" r="r" b="b"/>
              <a:pathLst>
                <a:path w="1586" h="821" extrusionOk="0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04787" y="6045200"/>
              <a:ext cx="833437" cy="593725"/>
            </a:xfrm>
            <a:custGeom>
              <a:avLst/>
              <a:gdLst/>
              <a:ahLst/>
              <a:cxnLst/>
              <a:rect l="l" t="t" r="r" b="b"/>
              <a:pathLst>
                <a:path w="1049" h="747" extrusionOk="0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769937" y="5607050"/>
              <a:ext cx="214312" cy="192087"/>
            </a:xfrm>
            <a:custGeom>
              <a:avLst/>
              <a:gdLst/>
              <a:ahLst/>
              <a:cxnLst/>
              <a:rect l="l" t="t" r="r" b="b"/>
              <a:pathLst>
                <a:path w="272" h="241" extrusionOk="0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1017587" y="6608762"/>
              <a:ext cx="120650" cy="177800"/>
            </a:xfrm>
            <a:custGeom>
              <a:avLst/>
              <a:gdLst/>
              <a:ahLst/>
              <a:cxnLst/>
              <a:rect l="l" t="t" r="r" b="b"/>
              <a:pathLst>
                <a:path w="152" h="224" extrusionOk="0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800100" y="5726112"/>
              <a:ext cx="306387" cy="608012"/>
            </a:xfrm>
            <a:custGeom>
              <a:avLst/>
              <a:gdLst/>
              <a:ahLst/>
              <a:cxnLst/>
              <a:rect l="l" t="t" r="r" b="b"/>
              <a:pathLst>
                <a:path w="386" h="764" extrusionOk="0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1060450" y="5699125"/>
              <a:ext cx="577850" cy="276225"/>
            </a:xfrm>
            <a:custGeom>
              <a:avLst/>
              <a:gdLst/>
              <a:ahLst/>
              <a:cxnLst/>
              <a:rect l="l" t="t" r="r" b="b"/>
              <a:pathLst>
                <a:path w="728" h="348" extrusionOk="0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550862" y="5862637"/>
              <a:ext cx="247650" cy="106362"/>
            </a:xfrm>
            <a:custGeom>
              <a:avLst/>
              <a:gdLst/>
              <a:ahLst/>
              <a:cxnLst/>
              <a:rect l="l" t="t" r="r" b="b"/>
              <a:pathLst>
                <a:path w="312" h="135" extrusionOk="0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grpSp>
          <p:nvGrpSpPr>
            <p:cNvPr id="28" name="Google Shape;28;p1"/>
            <p:cNvGrpSpPr/>
            <p:nvPr/>
          </p:nvGrpSpPr>
          <p:grpSpPr>
            <a:xfrm>
              <a:off x="7937" y="5540375"/>
              <a:ext cx="1784350" cy="1238249"/>
              <a:chOff x="7937" y="5540375"/>
              <a:chExt cx="1784350" cy="1238249"/>
            </a:xfrm>
          </p:grpSpPr>
          <p:grpSp>
            <p:nvGrpSpPr>
              <p:cNvPr id="29" name="Google Shape;29;p1"/>
              <p:cNvGrpSpPr/>
              <p:nvPr/>
            </p:nvGrpSpPr>
            <p:grpSpPr>
              <a:xfrm>
                <a:off x="792162" y="5654675"/>
                <a:ext cx="869950" cy="1123949"/>
                <a:chOff x="792162" y="5654675"/>
                <a:chExt cx="869950" cy="1123949"/>
              </a:xfrm>
            </p:grpSpPr>
            <p:sp>
              <p:nvSpPr>
                <p:cNvPr id="30" name="Google Shape;30;p1"/>
                <p:cNvSpPr/>
                <p:nvPr/>
              </p:nvSpPr>
              <p:spPr>
                <a:xfrm>
                  <a:off x="792162" y="5694362"/>
                  <a:ext cx="249237" cy="138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175" extrusionOk="0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31" name="Google Shape;31;p1"/>
                <p:cNvSpPr/>
                <p:nvPr/>
              </p:nvSpPr>
              <p:spPr>
                <a:xfrm>
                  <a:off x="1009650" y="6567487"/>
                  <a:ext cx="182562" cy="211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" h="266" extrusionOk="0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32" name="Google Shape;32;p1"/>
                <p:cNvSpPr/>
                <p:nvPr/>
              </p:nvSpPr>
              <p:spPr>
                <a:xfrm>
                  <a:off x="1593850" y="5654675"/>
                  <a:ext cx="68262" cy="18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" h="234" extrusionOk="0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</p:grpSp>
          <p:sp>
            <p:nvSpPr>
              <p:cNvPr id="33" name="Google Shape;33;p1"/>
              <p:cNvSpPr/>
              <p:nvPr/>
            </p:nvSpPr>
            <p:spPr>
              <a:xfrm>
                <a:off x="120650" y="5924550"/>
                <a:ext cx="944562" cy="396875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500" extrusionOk="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34" name="Google Shape;34;p1"/>
              <p:cNvSpPr/>
              <p:nvPr/>
            </p:nvSpPr>
            <p:spPr>
              <a:xfrm>
                <a:off x="412750" y="6169025"/>
                <a:ext cx="387350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296" extrusionOk="0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35" name="Google Shape;35;p1"/>
              <p:cNvSpPr/>
              <p:nvPr/>
            </p:nvSpPr>
            <p:spPr>
              <a:xfrm>
                <a:off x="896937" y="5842000"/>
                <a:ext cx="169862" cy="37782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478" extrusionOk="0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grpSp>
            <p:nvGrpSpPr>
              <p:cNvPr id="36" name="Google Shape;36;p1"/>
              <p:cNvGrpSpPr/>
              <p:nvPr/>
            </p:nvGrpSpPr>
            <p:grpSpPr>
              <a:xfrm>
                <a:off x="7937" y="5540375"/>
                <a:ext cx="1784350" cy="1076325"/>
                <a:chOff x="7937" y="5540375"/>
                <a:chExt cx="1784350" cy="1076325"/>
              </a:xfrm>
            </p:grpSpPr>
            <p:sp>
              <p:nvSpPr>
                <p:cNvPr id="37" name="Google Shape;37;p1"/>
                <p:cNvSpPr/>
                <p:nvPr/>
              </p:nvSpPr>
              <p:spPr>
                <a:xfrm>
                  <a:off x="1062037" y="6426200"/>
                  <a:ext cx="119062" cy="138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" h="173" extrusionOk="0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38" name="Google Shape;38;p1"/>
                <p:cNvSpPr/>
                <p:nvPr/>
              </p:nvSpPr>
              <p:spPr>
                <a:xfrm>
                  <a:off x="7937" y="5918200"/>
                  <a:ext cx="1336675" cy="69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4" h="880" extrusionOk="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39" name="Google Shape;39;p1"/>
                <p:cNvSpPr/>
                <p:nvPr/>
              </p:nvSpPr>
              <p:spPr>
                <a:xfrm>
                  <a:off x="168275" y="5984875"/>
                  <a:ext cx="127000" cy="265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" h="335" extrusionOk="0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40" name="Google Shape;40;p1"/>
                <p:cNvSpPr/>
                <p:nvPr/>
              </p:nvSpPr>
              <p:spPr>
                <a:xfrm>
                  <a:off x="712787" y="5540375"/>
                  <a:ext cx="511175" cy="94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1188" extrusionOk="0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41" name="Google Shape;41;p1"/>
                <p:cNvSpPr/>
                <p:nvPr/>
              </p:nvSpPr>
              <p:spPr>
                <a:xfrm>
                  <a:off x="917575" y="5794375"/>
                  <a:ext cx="152400" cy="40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" h="504" extrusionOk="0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42" name="Google Shape;42;p1"/>
                <p:cNvSpPr/>
                <p:nvPr/>
              </p:nvSpPr>
              <p:spPr>
                <a:xfrm>
                  <a:off x="520700" y="5762625"/>
                  <a:ext cx="309562" cy="214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269" extrusionOk="0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43" name="Google Shape;43;p1"/>
                <p:cNvSpPr/>
                <p:nvPr/>
              </p:nvSpPr>
              <p:spPr>
                <a:xfrm>
                  <a:off x="1044575" y="5616575"/>
                  <a:ext cx="747712" cy="33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" h="424" extrusionOk="0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44" name="Google Shape;44;p1"/>
                <p:cNvSpPr/>
                <p:nvPr/>
              </p:nvSpPr>
              <p:spPr>
                <a:xfrm>
                  <a:off x="1138237" y="5724525"/>
                  <a:ext cx="388937" cy="13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173" extrusionOk="0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</p:grpSp>
        </p:grpSp>
      </p:grpSp>
      <p:grpSp>
        <p:nvGrpSpPr>
          <p:cNvPr id="45" name="Google Shape;45;p1"/>
          <p:cNvGrpSpPr/>
          <p:nvPr/>
        </p:nvGrpSpPr>
        <p:grpSpPr>
          <a:xfrm>
            <a:off x="8680450" y="2116137"/>
            <a:ext cx="385762" cy="4308475"/>
            <a:chOff x="8680450" y="2116137"/>
            <a:chExt cx="385762" cy="4308475"/>
          </a:xfrm>
        </p:grpSpPr>
        <p:sp>
          <p:nvSpPr>
            <p:cNvPr id="46" name="Google Shape;46;p1"/>
            <p:cNvSpPr/>
            <p:nvPr/>
          </p:nvSpPr>
          <p:spPr>
            <a:xfrm flipH="1">
              <a:off x="8680450" y="4159250"/>
              <a:ext cx="325437" cy="2265362"/>
            </a:xfrm>
            <a:custGeom>
              <a:avLst/>
              <a:gdLst/>
              <a:ahLst/>
              <a:cxnLst/>
              <a:rect l="l" t="t" r="r" b="b"/>
              <a:pathLst>
                <a:path w="772" h="3266" extrusionOk="0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 flipH="1">
              <a:off x="8740775" y="2116137"/>
              <a:ext cx="325437" cy="2592387"/>
            </a:xfrm>
            <a:custGeom>
              <a:avLst/>
              <a:gdLst/>
              <a:ahLst/>
              <a:cxnLst/>
              <a:rect l="l" t="t" r="r" b="b"/>
              <a:pathLst>
                <a:path w="772" h="3266" extrusionOk="0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48" name="Google Shape;48;p1"/>
          <p:cNvGrpSpPr/>
          <p:nvPr/>
        </p:nvGrpSpPr>
        <p:grpSpPr>
          <a:xfrm>
            <a:off x="7171101" y="-85887"/>
            <a:ext cx="2428148" cy="2245051"/>
            <a:chOff x="7171101" y="-85887"/>
            <a:chExt cx="2428148" cy="2245051"/>
          </a:xfrm>
        </p:grpSpPr>
        <p:grpSp>
          <p:nvGrpSpPr>
            <p:cNvPr id="49" name="Google Shape;49;p1"/>
            <p:cNvGrpSpPr/>
            <p:nvPr/>
          </p:nvGrpSpPr>
          <p:grpSpPr>
            <a:xfrm>
              <a:off x="7171101" y="-85887"/>
              <a:ext cx="2428148" cy="2245051"/>
              <a:chOff x="7171101" y="-85887"/>
              <a:chExt cx="2428148" cy="2245051"/>
            </a:xfrm>
          </p:grpSpPr>
          <p:sp>
            <p:nvSpPr>
              <p:cNvPr id="50" name="Google Shape;50;p1"/>
              <p:cNvSpPr/>
              <p:nvPr/>
            </p:nvSpPr>
            <p:spPr>
              <a:xfrm rot="-3180000">
                <a:off x="8620125" y="1724025"/>
                <a:ext cx="98425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245" h="806" extrusionOk="0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grpSp>
            <p:nvGrpSpPr>
              <p:cNvPr id="51" name="Google Shape;51;p1"/>
              <p:cNvGrpSpPr/>
              <p:nvPr/>
            </p:nvGrpSpPr>
            <p:grpSpPr>
              <a:xfrm>
                <a:off x="7171101" y="-85887"/>
                <a:ext cx="2428148" cy="2245051"/>
                <a:chOff x="7171101" y="-85887"/>
                <a:chExt cx="2428148" cy="2245051"/>
              </a:xfrm>
            </p:grpSpPr>
            <p:sp>
              <p:nvSpPr>
                <p:cNvPr id="52" name="Google Shape;52;p1"/>
                <p:cNvSpPr/>
                <p:nvPr/>
              </p:nvSpPr>
              <p:spPr>
                <a:xfrm rot="-3180000">
                  <a:off x="7883525" y="112712"/>
                  <a:ext cx="242887" cy="19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349" extrusionOk="0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53" name="Google Shape;53;p1"/>
                <p:cNvSpPr/>
                <p:nvPr/>
              </p:nvSpPr>
              <p:spPr>
                <a:xfrm rot="-3180000">
                  <a:off x="8030368" y="510381"/>
                  <a:ext cx="427037" cy="69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1230" extrusionOk="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54" name="Google Shape;54;p1"/>
                <p:cNvSpPr/>
                <p:nvPr/>
              </p:nvSpPr>
              <p:spPr>
                <a:xfrm rot="-3180000">
                  <a:off x="7728743" y="272256"/>
                  <a:ext cx="801687" cy="142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2521" extrusionOk="0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55" name="Google Shape;55;p1"/>
                <p:cNvSpPr/>
                <p:nvPr/>
              </p:nvSpPr>
              <p:spPr>
                <a:xfrm rot="-3180000">
                  <a:off x="7783512" y="-30162"/>
                  <a:ext cx="1203325" cy="213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" h="3771" extrusionOk="0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56" name="Google Shape;56;p1"/>
                <p:cNvSpPr/>
                <p:nvPr/>
              </p:nvSpPr>
              <p:spPr>
                <a:xfrm rot="-3180000">
                  <a:off x="8425656" y="1407318"/>
                  <a:ext cx="268287" cy="19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" h="342" extrusionOk="0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57" name="Google Shape;57;p1"/>
                <p:cNvSpPr/>
                <p:nvPr/>
              </p:nvSpPr>
              <p:spPr>
                <a:xfrm rot="-3180000">
                  <a:off x="8339931" y="1262856"/>
                  <a:ext cx="287337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403" extrusionOk="0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58" name="Google Shape;58;p1"/>
                <p:cNvSpPr/>
                <p:nvPr/>
              </p:nvSpPr>
              <p:spPr>
                <a:xfrm rot="-3180000">
                  <a:off x="7913687" y="333375"/>
                  <a:ext cx="287337" cy="233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" h="411" extrusionOk="0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59" name="Google Shape;59;p1"/>
                <p:cNvSpPr/>
                <p:nvPr/>
              </p:nvSpPr>
              <p:spPr>
                <a:xfrm rot="-3180000">
                  <a:off x="7870031" y="208756"/>
                  <a:ext cx="284162" cy="21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386" extrusionOk="0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</p:grpSp>
        </p:grpSp>
        <p:cxnSp>
          <p:nvCxnSpPr>
            <p:cNvPr id="60" name="Google Shape;60;p1"/>
            <p:cNvCxnSpPr/>
            <p:nvPr/>
          </p:nvCxnSpPr>
          <p:spPr>
            <a:xfrm>
              <a:off x="7731125" y="133350"/>
              <a:ext cx="66675" cy="1524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zzb5cmNoc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cYTU1KdF-I_dIl3Lze66qiq3bX5uMVotci6MFxdAQvc/edit?usp=sharin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wdanley@sd25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danley.weebly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danley.weebly.com/about-mrs-danley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/>
        </p:nvSpPr>
        <p:spPr>
          <a:xfrm>
            <a:off x="1524000" y="3581400"/>
            <a:ext cx="6324600" cy="286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3600"/>
              <a:buFont typeface="Short Stack"/>
              <a:buNone/>
            </a:pPr>
            <a:r>
              <a:rPr lang="en-US" sz="3600" b="1" i="0" u="sng">
                <a:solidFill>
                  <a:srgbClr val="FF00FF"/>
                </a:solidFill>
                <a:latin typeface="Short Stack"/>
                <a:ea typeface="Short Stack"/>
                <a:cs typeface="Short Stack"/>
                <a:sym typeface="Short Stack"/>
              </a:rPr>
              <a:t>Miss</a:t>
            </a:r>
            <a:r>
              <a:rPr lang="en-US" sz="3600" b="1" u="sng">
                <a:solidFill>
                  <a:srgbClr val="FF00FF"/>
                </a:solidFill>
                <a:latin typeface="Short Stack"/>
                <a:ea typeface="Short Stack"/>
                <a:cs typeface="Short Stack"/>
                <a:sym typeface="Short Stack"/>
              </a:rPr>
              <a:t>i</a:t>
            </a:r>
            <a:r>
              <a:rPr lang="en-US" sz="3600" b="1" i="0" u="sng">
                <a:solidFill>
                  <a:srgbClr val="FF00FF"/>
                </a:solidFill>
                <a:latin typeface="Short Stack"/>
                <a:ea typeface="Short Stack"/>
                <a:cs typeface="Short Stack"/>
                <a:sym typeface="Short Stack"/>
              </a:rPr>
              <a:t>on Statement</a:t>
            </a:r>
            <a:r>
              <a:rPr lang="en-US" sz="3600" b="0" i="0" u="non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3600"/>
              <a:buFont typeface="Short Stack"/>
              <a:buNone/>
            </a:pPr>
            <a:r>
              <a:rPr lang="en-US" sz="3600" b="0" i="0" u="none">
                <a:solidFill>
                  <a:srgbClr val="3366FF"/>
                </a:solidFill>
                <a:latin typeface="Short Stack"/>
                <a:ea typeface="Short Stack"/>
                <a:cs typeface="Short Stack"/>
                <a:sym typeface="Short Stack"/>
              </a:rPr>
              <a:t>At Westgate, we </a:t>
            </a:r>
            <a:r>
              <a:rPr lang="en-US" sz="3600" b="1" i="0" u="sng">
                <a:solidFill>
                  <a:srgbClr val="008000"/>
                </a:solidFill>
                <a:latin typeface="Short Stack"/>
                <a:ea typeface="Short Stack"/>
                <a:cs typeface="Short Stack"/>
                <a:sym typeface="Short Stack"/>
              </a:rPr>
              <a:t>celebrate</a:t>
            </a:r>
            <a:r>
              <a:rPr lang="en-US" sz="3600" b="0" i="0" u="none">
                <a:solidFill>
                  <a:srgbClr val="3366FF"/>
                </a:solidFill>
                <a:latin typeface="Short Stack"/>
                <a:ea typeface="Short Stack"/>
                <a:cs typeface="Short Stack"/>
                <a:sym typeface="Short Stack"/>
              </a:rPr>
              <a:t> each other and </a:t>
            </a:r>
            <a:r>
              <a:rPr lang="en-US" sz="3600" b="1" i="0" u="sng">
                <a:solidFill>
                  <a:srgbClr val="008000"/>
                </a:solidFill>
                <a:latin typeface="Short Stack"/>
                <a:ea typeface="Short Stack"/>
                <a:cs typeface="Short Stack"/>
                <a:sym typeface="Short Stack"/>
              </a:rPr>
              <a:t>grow</a:t>
            </a:r>
            <a:r>
              <a:rPr lang="en-US" sz="3600" b="0" i="0" u="none">
                <a:solidFill>
                  <a:srgbClr val="3366FF"/>
                </a:solidFill>
                <a:latin typeface="Short Stack"/>
                <a:ea typeface="Short Stack"/>
                <a:cs typeface="Short Stack"/>
                <a:sym typeface="Short Stack"/>
              </a:rPr>
              <a:t> as a community of lifelong learners and </a:t>
            </a:r>
            <a:r>
              <a:rPr lang="en-US" sz="3600" b="1" i="0" u="sng">
                <a:solidFill>
                  <a:srgbClr val="008000"/>
                </a:solidFill>
                <a:latin typeface="Short Stack"/>
                <a:ea typeface="Short Stack"/>
                <a:cs typeface="Short Stack"/>
                <a:sym typeface="Short Stack"/>
              </a:rPr>
              <a:t>leaders</a:t>
            </a:r>
            <a:r>
              <a:rPr lang="en-US" sz="3600" b="0" i="0" u="none">
                <a:solidFill>
                  <a:srgbClr val="3366FF"/>
                </a:solidFill>
                <a:latin typeface="Short Stack"/>
                <a:ea typeface="Short Stack"/>
                <a:cs typeface="Short Stack"/>
                <a:sym typeface="Short Stack"/>
              </a:rPr>
              <a:t>.</a:t>
            </a:r>
            <a:endParaRPr/>
          </a:p>
        </p:txBody>
      </p:sp>
      <p:pic>
        <p:nvPicPr>
          <p:cNvPr id="130" name="Google Shape;130;p12" descr="Screen Shot 2015-08-30 at 7.46.04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381000"/>
            <a:ext cx="7086600" cy="290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/>
          <p:nvPr/>
        </p:nvSpPr>
        <p:spPr>
          <a:xfrm>
            <a:off x="725550" y="553275"/>
            <a:ext cx="7467599" cy="28757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2700" cap="flat" cmpd="sng">
                  <a:solidFill>
                    <a:srgbClr val="EAEAE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1">
                      <a:srgbClr val="FFFF00"/>
                    </a:gs>
                    <a:gs pos="73000">
                      <a:srgbClr val="EE3F17"/>
                    </a:gs>
                    <a:gs pos="88001">
                      <a:srgbClr val="E81766"/>
                    </a:gs>
                    <a:gs pos="100000">
                      <a:srgbClr val="A603AB"/>
                    </a:gs>
                  </a:gsLst>
                  <a:lin ang="10800000" scaled="0"/>
                </a:gradFill>
                <a:latin typeface="Arial Black"/>
              </a:rPr>
              <a:t>15 Minute  Recess </a:t>
            </a:r>
          </a:p>
        </p:txBody>
      </p:sp>
      <p:sp>
        <p:nvSpPr>
          <p:cNvPr id="187" name="Google Shape;187;p21"/>
          <p:cNvSpPr txBox="1"/>
          <p:nvPr/>
        </p:nvSpPr>
        <p:spPr>
          <a:xfrm>
            <a:off x="725550" y="4008800"/>
            <a:ext cx="73416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We have morning recess on days we don’t have PE-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(Monday, Tuesday, Thursday)</a:t>
            </a:r>
            <a:endParaRPr sz="2400"/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/>
          <p:nvPr/>
        </p:nvSpPr>
        <p:spPr>
          <a:xfrm>
            <a:off x="620000" y="952625"/>
            <a:ext cx="5289300" cy="20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3000"/>
              <a:buFont typeface="Short Stack"/>
              <a:buChar char="•"/>
            </a:pPr>
            <a:r>
              <a:rPr lang="en-US" sz="3000" b="1">
                <a:solidFill>
                  <a:srgbClr val="FF8000"/>
                </a:solidFill>
                <a:latin typeface="Short Stack"/>
                <a:ea typeface="Short Stack"/>
                <a:cs typeface="Short Stack"/>
                <a:sym typeface="Short Stack"/>
              </a:rPr>
              <a:t>Landforms</a:t>
            </a:r>
            <a:endParaRPr sz="3000" b="1">
              <a:solidFill>
                <a:srgbClr val="FF80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3000"/>
              <a:buFont typeface="Short Stack"/>
              <a:buChar char="•"/>
            </a:pPr>
            <a:r>
              <a:rPr lang="en-US" sz="3000" b="1">
                <a:solidFill>
                  <a:srgbClr val="FF8000"/>
                </a:solidFill>
                <a:latin typeface="Short Stack"/>
                <a:ea typeface="Short Stack"/>
                <a:cs typeface="Short Stack"/>
                <a:sym typeface="Short Stack"/>
              </a:rPr>
              <a:t>Weather</a:t>
            </a:r>
            <a:endParaRPr/>
          </a:p>
          <a:p>
            <a:pPr marL="0" marR="0" lvl="0" indent="-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000"/>
              </a:buClr>
              <a:buSzPts val="3000"/>
              <a:buFont typeface="Short Stack"/>
              <a:buChar char="•"/>
            </a:pPr>
            <a:r>
              <a:rPr lang="en-US" sz="3000" b="1">
                <a:solidFill>
                  <a:srgbClr val="FF8000"/>
                </a:solidFill>
                <a:latin typeface="Short Stack"/>
                <a:ea typeface="Short Stack"/>
                <a:cs typeface="Short Stack"/>
                <a:sym typeface="Short Stack"/>
              </a:rPr>
              <a:t>Forces and Motion</a:t>
            </a:r>
            <a:endParaRPr/>
          </a:p>
          <a:p>
            <a:pPr marL="0" marR="0" lvl="0" indent="-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000"/>
              </a:buClr>
              <a:buSzPts val="3000"/>
              <a:buFont typeface="Short Stack"/>
              <a:buChar char="•"/>
            </a:pPr>
            <a:r>
              <a:rPr lang="en-US" sz="3000" b="1">
                <a:solidFill>
                  <a:srgbClr val="FF8000"/>
                </a:solidFill>
                <a:latin typeface="Short Stack"/>
                <a:ea typeface="Short Stack"/>
                <a:cs typeface="Short Stack"/>
                <a:sym typeface="Short Stack"/>
              </a:rPr>
              <a:t>Traits &amp; Inheritance</a:t>
            </a:r>
            <a:endParaRPr/>
          </a:p>
        </p:txBody>
      </p:sp>
      <p:sp>
        <p:nvSpPr>
          <p:cNvPr id="193" name="Google Shape;193;p22"/>
          <p:cNvSpPr txBox="1"/>
          <p:nvPr/>
        </p:nvSpPr>
        <p:spPr>
          <a:xfrm>
            <a:off x="1400400" y="3937050"/>
            <a:ext cx="5646300" cy="2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3000"/>
              <a:buFont typeface="Short Stack"/>
              <a:buChar char="•"/>
            </a:pPr>
            <a:r>
              <a:rPr lang="en-US" sz="3000" b="1" i="0" u="none">
                <a:solidFill>
                  <a:srgbClr val="FF8000"/>
                </a:solidFill>
                <a:latin typeface="Short Stack"/>
                <a:ea typeface="Short Stack"/>
                <a:cs typeface="Short Stack"/>
                <a:sym typeface="Short Stack"/>
              </a:rPr>
              <a:t>Chicago</a:t>
            </a:r>
            <a:endParaRPr/>
          </a:p>
          <a:p>
            <a:pPr marL="0" marR="0" lvl="0" indent="-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000"/>
              </a:buClr>
              <a:buSzPts val="3000"/>
              <a:buFont typeface="Short Stack"/>
              <a:buChar char="•"/>
            </a:pPr>
            <a:r>
              <a:rPr lang="en-US" sz="3000" b="1" i="0" u="none">
                <a:solidFill>
                  <a:srgbClr val="FF8000"/>
                </a:solidFill>
                <a:latin typeface="Short Stack"/>
                <a:ea typeface="Short Stack"/>
                <a:cs typeface="Short Stack"/>
                <a:sym typeface="Short Stack"/>
              </a:rPr>
              <a:t>Illinois &amp; Midwest</a:t>
            </a:r>
            <a:endParaRPr sz="3000" b="1" i="0" u="none">
              <a:solidFill>
                <a:srgbClr val="FF80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-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000"/>
              </a:buClr>
              <a:buSzPts val="3000"/>
              <a:buFont typeface="Short Stack"/>
              <a:buChar char="•"/>
            </a:pPr>
            <a:r>
              <a:rPr lang="en-US" sz="3000" b="1">
                <a:solidFill>
                  <a:srgbClr val="FF8000"/>
                </a:solidFill>
                <a:latin typeface="Short Stack"/>
                <a:ea typeface="Short Stack"/>
                <a:cs typeface="Short Stack"/>
                <a:sym typeface="Short Stack"/>
              </a:rPr>
              <a:t>Rules &amp; Decision Making</a:t>
            </a:r>
            <a:endParaRPr sz="3000" b="1">
              <a:solidFill>
                <a:srgbClr val="FF80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-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000"/>
              </a:buClr>
              <a:buSzPts val="3000"/>
              <a:buFont typeface="Short Stack"/>
              <a:buChar char="•"/>
            </a:pPr>
            <a:r>
              <a:rPr lang="en-US" sz="3000" b="1">
                <a:solidFill>
                  <a:srgbClr val="FF8000"/>
                </a:solidFill>
                <a:latin typeface="Short Stack"/>
                <a:ea typeface="Short Stack"/>
                <a:cs typeface="Short Stack"/>
                <a:sym typeface="Short Stack"/>
              </a:rPr>
              <a:t>   Banks &amp; the Economy</a:t>
            </a:r>
            <a:endParaRPr sz="3000" b="1">
              <a:solidFill>
                <a:srgbClr val="FF80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000" b="1" i="0" u="none">
              <a:solidFill>
                <a:srgbClr val="FF80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000" b="1">
              <a:solidFill>
                <a:srgbClr val="FF80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>
              <a:solidFill>
                <a:srgbClr val="FF8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1400400" y="152400"/>
            <a:ext cx="41178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6000"/>
              <a:buFont typeface="Short Stack"/>
              <a:buNone/>
            </a:pPr>
            <a:r>
              <a:rPr lang="en-US" sz="6000" b="1" i="0" u="sng">
                <a:solidFill>
                  <a:srgbClr val="800080"/>
                </a:solidFill>
                <a:latin typeface="Short Stack"/>
                <a:ea typeface="Short Stack"/>
                <a:cs typeface="Short Stack"/>
                <a:sym typeface="Short Stack"/>
              </a:rPr>
              <a:t>Science</a:t>
            </a:r>
            <a:r>
              <a:rPr lang="en-US" sz="5400" b="1" i="0" u="none">
                <a:solidFill>
                  <a:srgbClr val="800080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endParaRPr/>
          </a:p>
        </p:txBody>
      </p:sp>
      <p:sp>
        <p:nvSpPr>
          <p:cNvPr id="195" name="Google Shape;195;p22"/>
          <p:cNvSpPr txBox="1"/>
          <p:nvPr/>
        </p:nvSpPr>
        <p:spPr>
          <a:xfrm>
            <a:off x="183800" y="2920950"/>
            <a:ext cx="71904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6000"/>
              <a:buFont typeface="Short Stack"/>
              <a:buNone/>
            </a:pPr>
            <a:r>
              <a:rPr lang="en-US" sz="6000" b="1" i="0" u="sng">
                <a:solidFill>
                  <a:srgbClr val="800080"/>
                </a:solidFill>
                <a:latin typeface="Short Stack"/>
                <a:ea typeface="Short Stack"/>
                <a:cs typeface="Short Stack"/>
                <a:sym typeface="Short Stack"/>
              </a:rPr>
              <a:t>Social Studies </a:t>
            </a:r>
            <a:endParaRPr/>
          </a:p>
        </p:txBody>
      </p:sp>
      <p:pic>
        <p:nvPicPr>
          <p:cNvPr id="196" name="Google Shape;196;p22" descr="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2100" y="4943500"/>
            <a:ext cx="2601912" cy="1731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 descr="downloa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0" y="1600200"/>
            <a:ext cx="2487612" cy="1655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/>
          <p:nvPr/>
        </p:nvSpPr>
        <p:spPr>
          <a:xfrm>
            <a:off x="609600" y="457200"/>
            <a:ext cx="7696200" cy="2133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2700" cap="flat" cmpd="sng">
                  <a:solidFill>
                    <a:srgbClr val="EAEAE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1">
                      <a:srgbClr val="FFFF00"/>
                    </a:gs>
                    <a:gs pos="73000">
                      <a:srgbClr val="EE3F17"/>
                    </a:gs>
                    <a:gs pos="88001">
                      <a:srgbClr val="E81766"/>
                    </a:gs>
                    <a:gs pos="100000">
                      <a:srgbClr val="A603AB"/>
                    </a:gs>
                  </a:gsLst>
                  <a:lin ang="10800000" scaled="0"/>
                </a:gradFill>
                <a:latin typeface="Arial Black"/>
              </a:rPr>
              <a:t>Snack Policy </a:t>
            </a:r>
          </a:p>
        </p:txBody>
      </p:sp>
      <p:sp>
        <p:nvSpPr>
          <p:cNvPr id="204" name="Google Shape;204;p23"/>
          <p:cNvSpPr txBox="1"/>
          <p:nvPr/>
        </p:nvSpPr>
        <p:spPr>
          <a:xfrm>
            <a:off x="457200" y="2895600"/>
            <a:ext cx="791368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Short Stack"/>
              <a:buNone/>
            </a:pPr>
            <a:r>
              <a:rPr lang="en-US" sz="3600" b="0" i="0" u="none">
                <a:solidFill>
                  <a:srgbClr val="0000FF"/>
                </a:solidFill>
                <a:latin typeface="Short Stack"/>
                <a:ea typeface="Short Stack"/>
                <a:cs typeface="Short Stack"/>
                <a:sym typeface="Short Stack"/>
              </a:rPr>
              <a:t>*Fruits and Veggies in their own skin </a:t>
            </a:r>
            <a:endParaRPr sz="3600" b="0" i="0" u="none">
              <a:solidFill>
                <a:srgbClr val="0000FF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Short Stack"/>
              <a:buNone/>
            </a:pPr>
            <a:r>
              <a:rPr lang="en-US" sz="3600">
                <a:solidFill>
                  <a:srgbClr val="0000FF"/>
                </a:solidFill>
                <a:latin typeface="Short Stack"/>
                <a:ea typeface="Short Stack"/>
                <a:cs typeface="Short Stack"/>
                <a:sym typeface="Short Stack"/>
              </a:rPr>
              <a:t>*No nuts and tree nuts</a:t>
            </a:r>
            <a:endParaRPr sz="3600">
              <a:solidFill>
                <a:srgbClr val="0000FF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Short Stack"/>
              <a:buNone/>
            </a:pPr>
            <a:r>
              <a:rPr lang="en-US" sz="3600" b="0" i="0" u="none">
                <a:solidFill>
                  <a:srgbClr val="0000FF"/>
                </a:solidFill>
                <a:latin typeface="Short Stack"/>
                <a:ea typeface="Short Stack"/>
                <a:cs typeface="Short Stack"/>
                <a:sym typeface="Short Stack"/>
              </a:rPr>
              <a:t>*Easy Clean-Up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/>
          <p:nvPr/>
        </p:nvSpPr>
        <p:spPr>
          <a:xfrm>
            <a:off x="1295400" y="-4572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1" name="Google Shape;211;p24"/>
          <p:cNvSpPr txBox="1"/>
          <p:nvPr/>
        </p:nvSpPr>
        <p:spPr>
          <a:xfrm>
            <a:off x="656400" y="1179625"/>
            <a:ext cx="6049200" cy="53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400"/>
              <a:buFont typeface="Short Stack"/>
              <a:buNone/>
            </a:pPr>
            <a:r>
              <a:rPr lang="en-US" sz="2400" b="1" i="0" u="none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1. </a:t>
            </a:r>
            <a:r>
              <a:rPr lang="en-US" sz="2400" b="1" i="0" u="sng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Schoolwide Literacy             Reading Fundamentals:</a:t>
            </a:r>
            <a:endParaRPr sz="2400">
              <a:solidFill>
                <a:srgbClr val="FF0000"/>
              </a:solidFill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FF00"/>
              </a:buClr>
              <a:buSzPts val="2000"/>
              <a:buFont typeface="Short Stack"/>
              <a:buNone/>
            </a:pPr>
            <a:endParaRPr sz="2400">
              <a:solidFill>
                <a:srgbClr val="FF00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FF00"/>
              </a:buClr>
              <a:buSzPts val="2000"/>
              <a:buFont typeface="Short Stack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Reading Workshop Structure:</a:t>
            </a:r>
            <a:endParaRPr sz="2400">
              <a:solidFill>
                <a:srgbClr val="FF0000"/>
              </a:solidFill>
            </a:endParaRPr>
          </a:p>
          <a:p>
            <a:pPr marL="457200" marR="0" lvl="1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Interactive Read-Aloud</a:t>
            </a:r>
            <a:endParaRPr sz="2400">
              <a:solidFill>
                <a:srgbClr val="FF0000"/>
              </a:solidFill>
            </a:endParaRPr>
          </a:p>
          <a:p>
            <a:pPr marL="457200" marR="0" lvl="1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Mini-Lessons</a:t>
            </a:r>
            <a:endParaRPr sz="2400">
              <a:solidFill>
                <a:srgbClr val="FF0000"/>
              </a:solidFill>
            </a:endParaRPr>
          </a:p>
          <a:p>
            <a:pPr marL="457200" marR="0" lvl="1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Guided and individual reading groups</a:t>
            </a:r>
            <a:endParaRPr sz="2400" b="0" i="0" u="none" strike="noStrike" cap="none">
              <a:solidFill>
                <a:srgbClr val="FF00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80008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endParaRPr sz="2400" b="0" i="0" u="none">
              <a:solidFill>
                <a:srgbClr val="0000FF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2" name="Google Shape;212;p24"/>
          <p:cNvSpPr txBox="1"/>
          <p:nvPr/>
        </p:nvSpPr>
        <p:spPr>
          <a:xfrm>
            <a:off x="857021" y="0"/>
            <a:ext cx="67344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6000"/>
              <a:buFont typeface="Short Stack"/>
              <a:buNone/>
            </a:pPr>
            <a:r>
              <a:rPr lang="en-US" sz="6000" b="1" i="0" u="sng">
                <a:solidFill>
                  <a:srgbClr val="800080"/>
                </a:solidFill>
                <a:latin typeface="Short Stack"/>
                <a:ea typeface="Short Stack"/>
                <a:cs typeface="Short Stack"/>
                <a:sym typeface="Short Stack"/>
              </a:rPr>
              <a:t>Literacy Block</a:t>
            </a:r>
            <a:endParaRPr/>
          </a:p>
        </p:txBody>
      </p:sp>
      <p:pic>
        <p:nvPicPr>
          <p:cNvPr id="213" name="Google Shape;213;p24" descr="downl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3092450"/>
            <a:ext cx="1960562" cy="155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/>
          <p:nvPr/>
        </p:nvSpPr>
        <p:spPr>
          <a:xfrm>
            <a:off x="1143000" y="10668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"/>
              <a:buNone/>
            </a:pPr>
            <a:endParaRPr sz="7200" b="1" i="0" u="sng">
              <a:solidFill>
                <a:schemeClr val="dk2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Short Stack"/>
              <a:buNone/>
            </a:pPr>
            <a:r>
              <a:rPr lang="en-US" sz="7200" b="1" i="0" u="sng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12:10-1:10 p.m.</a:t>
            </a:r>
            <a:endParaRPr/>
          </a:p>
        </p:txBody>
      </p:sp>
      <p:sp>
        <p:nvSpPr>
          <p:cNvPr id="219" name="Google Shape;219;p25"/>
          <p:cNvSpPr txBox="1"/>
          <p:nvPr/>
        </p:nvSpPr>
        <p:spPr>
          <a:xfrm>
            <a:off x="457200" y="2895600"/>
            <a:ext cx="8229600" cy="26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7200"/>
              <a:buFont typeface="Short Stack"/>
              <a:buNone/>
            </a:pPr>
            <a:r>
              <a:rPr lang="en-US" sz="7200" b="1">
                <a:solidFill>
                  <a:srgbClr val="800080"/>
                </a:solidFill>
                <a:latin typeface="Short Stack"/>
                <a:ea typeface="Short Stack"/>
                <a:cs typeface="Short Stack"/>
                <a:sym typeface="Short Stack"/>
              </a:rPr>
              <a:t>Lunch &amp; Recess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 txBox="1"/>
          <p:nvPr/>
        </p:nvSpPr>
        <p:spPr>
          <a:xfrm>
            <a:off x="1219200" y="0"/>
            <a:ext cx="68707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Short Stack"/>
              <a:buNone/>
            </a:pPr>
            <a:r>
              <a:rPr lang="en-US" sz="7200" b="1" i="0" u="sng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Writing</a:t>
            </a:r>
            <a:endParaRPr/>
          </a:p>
        </p:txBody>
      </p:sp>
      <p:sp>
        <p:nvSpPr>
          <p:cNvPr id="225" name="Google Shape;225;p26"/>
          <p:cNvSpPr txBox="1"/>
          <p:nvPr/>
        </p:nvSpPr>
        <p:spPr>
          <a:xfrm>
            <a:off x="411975" y="1143000"/>
            <a:ext cx="72840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2800"/>
              <a:buFont typeface="Short Stack"/>
              <a:buNone/>
            </a:pPr>
            <a:r>
              <a:rPr lang="en-US" sz="2800" b="1" u="sng">
                <a:solidFill>
                  <a:srgbClr val="800080"/>
                </a:solidFill>
                <a:latin typeface="Short Stack"/>
                <a:ea typeface="Short Stack"/>
                <a:cs typeface="Short Stack"/>
                <a:sym typeface="Short Stack"/>
              </a:rPr>
              <a:t>Be A Writer</a:t>
            </a:r>
            <a:endParaRPr sz="2800" b="1" u="sng">
              <a:solidFill>
                <a:srgbClr val="80008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2800"/>
              <a:buFont typeface="Short Stack"/>
              <a:buNone/>
            </a:pPr>
            <a:endParaRPr sz="2800" b="1" u="sng">
              <a:solidFill>
                <a:srgbClr val="80008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2800"/>
              <a:buFont typeface="Short Stack"/>
              <a:buNone/>
            </a:pPr>
            <a:endParaRPr sz="2800" b="1">
              <a:solidFill>
                <a:srgbClr val="FF99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2800"/>
              <a:buFont typeface="Short Stack"/>
              <a:buNone/>
            </a:pPr>
            <a:r>
              <a:rPr lang="en-US" sz="3600" b="1">
                <a:solidFill>
                  <a:srgbClr val="FF9900"/>
                </a:solidFill>
                <a:latin typeface="Short Stack"/>
                <a:ea typeface="Short Stack"/>
                <a:cs typeface="Short Stack"/>
                <a:sym typeface="Short Stack"/>
              </a:rPr>
              <a:t>Unit 1: Establishing a  </a:t>
            </a:r>
            <a:endParaRPr sz="3600" b="1">
              <a:solidFill>
                <a:srgbClr val="FF99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2800"/>
              <a:buFont typeface="Short Stack"/>
              <a:buNone/>
            </a:pPr>
            <a:r>
              <a:rPr lang="en-US" sz="3600" b="1">
                <a:solidFill>
                  <a:srgbClr val="FF9900"/>
                </a:solidFill>
                <a:latin typeface="Short Stack"/>
                <a:ea typeface="Short Stack"/>
                <a:cs typeface="Short Stack"/>
                <a:sym typeface="Short Stack"/>
              </a:rPr>
              <a:t>          Writing Community</a:t>
            </a:r>
            <a:endParaRPr sz="3600" b="1">
              <a:solidFill>
                <a:srgbClr val="FF99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2800"/>
              <a:buFont typeface="Short Stack"/>
              <a:buNone/>
            </a:pPr>
            <a:r>
              <a:rPr lang="en-US" sz="3600" b="1">
                <a:solidFill>
                  <a:srgbClr val="FF9900"/>
                </a:solidFill>
                <a:latin typeface="Short Stack"/>
                <a:ea typeface="Short Stack"/>
                <a:cs typeface="Short Stack"/>
                <a:sym typeface="Short Stack"/>
              </a:rPr>
              <a:t>Unit 2:  The Writing Process</a:t>
            </a:r>
            <a:endParaRPr sz="3600" b="1">
              <a:solidFill>
                <a:srgbClr val="FF99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2800"/>
              <a:buFont typeface="Short Stack"/>
              <a:buNone/>
            </a:pPr>
            <a:r>
              <a:rPr lang="en-US" sz="3600" b="1">
                <a:solidFill>
                  <a:srgbClr val="FF9900"/>
                </a:solidFill>
                <a:latin typeface="Short Stack"/>
                <a:ea typeface="Short Stack"/>
                <a:cs typeface="Short Stack"/>
                <a:sym typeface="Short Stack"/>
              </a:rPr>
              <a:t>-Narrative</a:t>
            </a:r>
            <a:endParaRPr sz="3600" b="1">
              <a:solidFill>
                <a:srgbClr val="FF99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2800"/>
              <a:buFont typeface="Short Stack"/>
              <a:buNone/>
            </a:pPr>
            <a:r>
              <a:rPr lang="en-US" sz="3600" b="1">
                <a:solidFill>
                  <a:srgbClr val="FF9900"/>
                </a:solidFill>
                <a:latin typeface="Short Stack"/>
                <a:ea typeface="Short Stack"/>
                <a:cs typeface="Short Stack"/>
                <a:sym typeface="Short Stack"/>
              </a:rPr>
              <a:t>             - NonFiction</a:t>
            </a:r>
            <a:endParaRPr sz="3600" b="1">
              <a:solidFill>
                <a:srgbClr val="FF99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2800"/>
              <a:buFont typeface="Short Stack"/>
              <a:buNone/>
            </a:pPr>
            <a:r>
              <a:rPr lang="en-US" sz="3600" b="1">
                <a:solidFill>
                  <a:srgbClr val="FF9900"/>
                </a:solidFill>
                <a:latin typeface="Short Stack"/>
                <a:ea typeface="Short Stack"/>
                <a:cs typeface="Short Stack"/>
                <a:sym typeface="Short Stack"/>
              </a:rPr>
              <a:t>-Opinion</a:t>
            </a:r>
            <a:endParaRPr sz="3600" b="1">
              <a:solidFill>
                <a:srgbClr val="FF99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2800"/>
              <a:buFont typeface="Short Stack"/>
              <a:buNone/>
            </a:pPr>
            <a:r>
              <a:rPr lang="en-US" sz="3600" b="1">
                <a:solidFill>
                  <a:srgbClr val="FF9900"/>
                </a:solidFill>
                <a:latin typeface="Short Stack"/>
                <a:ea typeface="Short Stack"/>
                <a:cs typeface="Short Stack"/>
                <a:sym typeface="Short Stack"/>
              </a:rPr>
              <a:t>-Fiction</a:t>
            </a:r>
            <a:endParaRPr sz="3600" b="1">
              <a:solidFill>
                <a:srgbClr val="FF99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2800"/>
              <a:buFont typeface="Short Stack"/>
              <a:buNone/>
            </a:pPr>
            <a:endParaRPr sz="2800" b="1">
              <a:solidFill>
                <a:srgbClr val="FF99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2800"/>
              <a:buFont typeface="Short Stack"/>
              <a:buNone/>
            </a:pPr>
            <a:endParaRPr sz="2800" b="1">
              <a:solidFill>
                <a:srgbClr val="FF99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/>
          <p:nvPr/>
        </p:nvSpPr>
        <p:spPr>
          <a:xfrm>
            <a:off x="2438400" y="1143000"/>
            <a:ext cx="4876800" cy="122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Short Stack"/>
              <a:buNone/>
            </a:pPr>
            <a:r>
              <a:rPr lang="en-US" sz="2800" b="0" i="0" u="none">
                <a:solidFill>
                  <a:srgbClr val="FF6600"/>
                </a:solidFill>
                <a:latin typeface="Short Stack"/>
                <a:ea typeface="Short Stack"/>
                <a:cs typeface="Short Stack"/>
                <a:sym typeface="Short Stack"/>
              </a:rPr>
              <a:t>  </a:t>
            </a:r>
            <a:r>
              <a:rPr lang="en-US" sz="4000" b="1" i="0" u="sng">
                <a:solidFill>
                  <a:srgbClr val="FF6600"/>
                </a:solidFill>
                <a:latin typeface="Short Stack"/>
                <a:ea typeface="Short Stack"/>
                <a:cs typeface="Short Stack"/>
                <a:sym typeface="Short Stack"/>
              </a:rPr>
              <a:t>Math In Focus</a:t>
            </a:r>
            <a:endParaRPr/>
          </a:p>
          <a:p>
            <a:pPr marL="457200" marR="0" lvl="0" indent="-4572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Short Stack"/>
              <a:buNone/>
            </a:pPr>
            <a:r>
              <a:rPr lang="en-US" sz="2800" b="0" i="0" u="none">
                <a:solidFill>
                  <a:srgbClr val="FF6600"/>
                </a:solidFill>
                <a:latin typeface="Short Stack"/>
                <a:ea typeface="Short Stack"/>
                <a:cs typeface="Short Stack"/>
                <a:sym typeface="Short Stack"/>
              </a:rPr>
              <a:t>(Singapore Math)</a:t>
            </a:r>
            <a:endParaRPr/>
          </a:p>
        </p:txBody>
      </p:sp>
      <p:sp>
        <p:nvSpPr>
          <p:cNvPr id="231" name="Google Shape;231;p27"/>
          <p:cNvSpPr txBox="1"/>
          <p:nvPr/>
        </p:nvSpPr>
        <p:spPr>
          <a:xfrm>
            <a:off x="379550" y="228600"/>
            <a:ext cx="52386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5000"/>
              <a:buFont typeface="Short Stack"/>
              <a:buNone/>
            </a:pPr>
            <a:r>
              <a:rPr lang="en-US" sz="5000" b="1" i="0" u="sng">
                <a:solidFill>
                  <a:srgbClr val="800080"/>
                </a:solidFill>
                <a:latin typeface="Short Stack"/>
                <a:ea typeface="Short Stack"/>
                <a:cs typeface="Short Stack"/>
                <a:sym typeface="Short Stack"/>
              </a:rPr>
              <a:t>Math Block</a:t>
            </a:r>
            <a:endParaRPr/>
          </a:p>
        </p:txBody>
      </p:sp>
      <p:pic>
        <p:nvPicPr>
          <p:cNvPr id="232" name="Google Shape;232;p27" descr="downl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2362200"/>
            <a:ext cx="7186612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/>
          <p:nvPr/>
        </p:nvSpPr>
        <p:spPr>
          <a:xfrm>
            <a:off x="523495" y="152400"/>
            <a:ext cx="6790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5000"/>
              <a:buFont typeface="Short Stack"/>
              <a:buNone/>
            </a:pPr>
            <a:r>
              <a:rPr lang="en-US" sz="5000" b="1" i="0" u="sng">
                <a:solidFill>
                  <a:srgbClr val="800080"/>
                </a:solidFill>
                <a:latin typeface="Short Stack"/>
                <a:ea typeface="Short Stack"/>
                <a:cs typeface="Short Stack"/>
                <a:sym typeface="Short Stack"/>
              </a:rPr>
              <a:t>Math Workshop</a:t>
            </a:r>
            <a:endParaRPr/>
          </a:p>
        </p:txBody>
      </p:sp>
      <p:sp>
        <p:nvSpPr>
          <p:cNvPr id="239" name="Google Shape;239;p28"/>
          <p:cNvSpPr txBox="1"/>
          <p:nvPr/>
        </p:nvSpPr>
        <p:spPr>
          <a:xfrm>
            <a:off x="993550" y="1219200"/>
            <a:ext cx="6474000" cy="6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Short Stack"/>
              <a:buNone/>
            </a:pPr>
            <a:r>
              <a:rPr lang="en-US" sz="2400" b="1" i="0" u="sng" strike="noStrike" cap="none">
                <a:solidFill>
                  <a:srgbClr val="0000FF"/>
                </a:solidFill>
                <a:latin typeface="Short Stack"/>
                <a:ea typeface="Short Stack"/>
                <a:cs typeface="Short Stack"/>
                <a:sym typeface="Short Stack"/>
              </a:rPr>
              <a:t>Whole Group Mini-Lesson: </a:t>
            </a:r>
            <a:endParaRPr/>
          </a:p>
          <a:p>
            <a:pPr marL="1257300" marR="0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FF"/>
                </a:solidFill>
                <a:latin typeface="Short Stack"/>
                <a:ea typeface="Short Stack"/>
                <a:cs typeface="Short Stack"/>
                <a:sym typeface="Short Stack"/>
              </a:rPr>
              <a:t>Problem of the day</a:t>
            </a:r>
            <a:endParaRPr/>
          </a:p>
          <a:p>
            <a:pPr marL="12573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1257300" marR="0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FF"/>
                </a:solidFill>
                <a:latin typeface="Short Stack"/>
                <a:ea typeface="Short Stack"/>
                <a:cs typeface="Short Stack"/>
                <a:sym typeface="Short Stack"/>
              </a:rPr>
              <a:t>Exit Slips to check for understanding</a:t>
            </a:r>
            <a:endParaRPr/>
          </a:p>
          <a:p>
            <a:pPr marL="12573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FF"/>
              </a:buClr>
              <a:buSzPts val="2400"/>
              <a:buFont typeface="Short Stack"/>
              <a:buNone/>
            </a:pPr>
            <a:r>
              <a:rPr lang="en-US" sz="2400" b="1" i="0" u="sng" strike="noStrike" cap="none">
                <a:solidFill>
                  <a:srgbClr val="FF00FF"/>
                </a:solidFill>
                <a:latin typeface="Short Stack"/>
                <a:ea typeface="Short Stack"/>
                <a:cs typeface="Short Stack"/>
                <a:sym typeface="Short Stack"/>
              </a:rPr>
              <a:t>Small Group Instruction/Math Centers/fact practice:</a:t>
            </a:r>
            <a:endParaRPr sz="2400" b="0" i="0" u="none" strike="noStrike" cap="none">
              <a:solidFill>
                <a:srgbClr val="FF00FF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457200" marR="0" lvl="1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00FF"/>
                </a:solidFill>
                <a:latin typeface="Short Stack"/>
                <a:ea typeface="Short Stack"/>
                <a:cs typeface="Short Stack"/>
                <a:sym typeface="Short Stack"/>
              </a:rPr>
              <a:t>Review of mini lesson</a:t>
            </a:r>
            <a:endParaRPr/>
          </a:p>
          <a:p>
            <a:pPr marL="457200" marR="0" lvl="1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00FF"/>
                </a:solidFill>
                <a:latin typeface="Short Stack"/>
                <a:ea typeface="Short Stack"/>
                <a:cs typeface="Short Stack"/>
                <a:sym typeface="Short Stack"/>
              </a:rPr>
              <a:t>Skills-based groups</a:t>
            </a:r>
            <a:endParaRPr/>
          </a:p>
          <a:p>
            <a:pPr marL="457200" marR="0" lvl="1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00FF"/>
                </a:solidFill>
                <a:latin typeface="Short Stack"/>
                <a:ea typeface="Short Stack"/>
                <a:cs typeface="Short Stack"/>
                <a:sym typeface="Short Stack"/>
              </a:rPr>
              <a:t>Math Centers</a:t>
            </a:r>
            <a:endParaRPr sz="2400">
              <a:solidFill>
                <a:srgbClr val="FF00FF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457200" marR="0" lvl="1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FF"/>
              </a:buClr>
              <a:buSzPts val="2400"/>
              <a:buFont typeface="Short Stack"/>
              <a:buChar char="•"/>
            </a:pPr>
            <a:r>
              <a:rPr lang="en-US" sz="2400">
                <a:solidFill>
                  <a:srgbClr val="FF00FF"/>
                </a:solidFill>
                <a:latin typeface="Short Stack"/>
                <a:ea typeface="Short Stack"/>
                <a:cs typeface="Short Stack"/>
                <a:sym typeface="Short Stack"/>
              </a:rPr>
              <a:t>Fact Practice</a:t>
            </a:r>
            <a:endParaRPr sz="2400">
              <a:solidFill>
                <a:srgbClr val="FF00FF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00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/>
          <p:nvPr/>
        </p:nvSpPr>
        <p:spPr>
          <a:xfrm>
            <a:off x="1905000" y="762000"/>
            <a:ext cx="5410200" cy="1600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2700" cap="flat" cmpd="sng">
                  <a:solidFill>
                    <a:srgbClr val="EAEAE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1">
                      <a:srgbClr val="FFFF00"/>
                    </a:gs>
                    <a:gs pos="73000">
                      <a:srgbClr val="EE3F17"/>
                    </a:gs>
                    <a:gs pos="88001">
                      <a:srgbClr val="E81766"/>
                    </a:gs>
                    <a:gs pos="100000">
                      <a:srgbClr val="A603AB"/>
                    </a:gs>
                  </a:gsLst>
                  <a:lin ang="10800000" scaled="0"/>
                </a:gradFill>
                <a:latin typeface="Arial Black"/>
              </a:rPr>
              <a:t>W.I.N. Time </a:t>
            </a:r>
          </a:p>
        </p:txBody>
      </p:sp>
      <p:sp>
        <p:nvSpPr>
          <p:cNvPr id="246" name="Google Shape;246;p29"/>
          <p:cNvSpPr txBox="1"/>
          <p:nvPr/>
        </p:nvSpPr>
        <p:spPr>
          <a:xfrm>
            <a:off x="838200" y="2590800"/>
            <a:ext cx="7772400" cy="2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FF"/>
              </a:buClr>
              <a:buSzPts val="3600"/>
              <a:buFont typeface="Short Stack"/>
              <a:buNone/>
            </a:pPr>
            <a:r>
              <a:rPr lang="en-US" sz="3600" b="0" i="0" u="none">
                <a:solidFill>
                  <a:srgbClr val="8000FF"/>
                </a:solidFill>
                <a:latin typeface="Short Stack"/>
                <a:ea typeface="Short Stack"/>
                <a:cs typeface="Short Stack"/>
                <a:sym typeface="Short Stack"/>
              </a:rPr>
              <a:t>*What I Need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FF"/>
              </a:buClr>
              <a:buSzPts val="3600"/>
              <a:buFont typeface="Short Stack"/>
              <a:buNone/>
            </a:pPr>
            <a:r>
              <a:rPr lang="en-US" sz="3600" b="0" i="0" u="none">
                <a:solidFill>
                  <a:srgbClr val="8000FF"/>
                </a:solidFill>
                <a:latin typeface="Short Stack"/>
                <a:ea typeface="Short Stack"/>
                <a:cs typeface="Short Stack"/>
                <a:sym typeface="Short Stack"/>
              </a:rPr>
              <a:t>*Last 30 minutes of the day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FF"/>
              </a:buClr>
              <a:buSzPts val="3600"/>
              <a:buFont typeface="Short Stack"/>
              <a:buNone/>
            </a:pPr>
            <a:r>
              <a:rPr lang="en-US" sz="3600" b="0" i="0" u="none">
                <a:solidFill>
                  <a:srgbClr val="8000FF"/>
                </a:solidFill>
                <a:latin typeface="Short Stack"/>
                <a:ea typeface="Short Stack"/>
                <a:cs typeface="Short Stack"/>
                <a:sym typeface="Short Stack"/>
              </a:rPr>
              <a:t>*May switch classes based  </a:t>
            </a:r>
            <a:endParaRPr sz="3600" b="0" i="0" u="none">
              <a:solidFill>
                <a:srgbClr val="8000FF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FF"/>
              </a:buClr>
              <a:buSzPts val="3600"/>
              <a:buFont typeface="Short Stack"/>
              <a:buNone/>
            </a:pPr>
            <a:r>
              <a:rPr lang="en-US" sz="3600">
                <a:solidFill>
                  <a:srgbClr val="8000FF"/>
                </a:solidFill>
                <a:latin typeface="Short Stack"/>
                <a:ea typeface="Short Stack"/>
                <a:cs typeface="Short Stack"/>
                <a:sym typeface="Short Stack"/>
              </a:rPr>
              <a:t>  </a:t>
            </a:r>
            <a:r>
              <a:rPr lang="en-US" sz="3600" b="0" i="0" u="none">
                <a:solidFill>
                  <a:srgbClr val="8000FF"/>
                </a:solidFill>
                <a:latin typeface="Short Stack"/>
                <a:ea typeface="Short Stack"/>
                <a:cs typeface="Short Stack"/>
                <a:sym typeface="Short Stack"/>
              </a:rPr>
              <a:t>on needs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/>
          <p:nvPr/>
        </p:nvSpPr>
        <p:spPr>
          <a:xfrm>
            <a:off x="152400" y="1066800"/>
            <a:ext cx="8991600" cy="3962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2700" cap="flat" cmpd="sng">
                  <a:solidFill>
                    <a:srgbClr val="EAEAE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1">
                      <a:srgbClr val="FFFF00"/>
                    </a:gs>
                    <a:gs pos="73000">
                      <a:srgbClr val="EE3F17"/>
                    </a:gs>
                    <a:gs pos="88001">
                      <a:srgbClr val="E81766"/>
                    </a:gs>
                    <a:gs pos="100000">
                      <a:srgbClr val="A603AB"/>
                    </a:gs>
                  </a:gsLst>
                  <a:lin ang="10800000" scaled="0"/>
                </a:gradFill>
                <a:latin typeface="Arial Black"/>
              </a:rPr>
              <a:t>Classroom  Management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/>
          <p:nvPr/>
        </p:nvSpPr>
        <p:spPr>
          <a:xfrm>
            <a:off x="1606625" y="639875"/>
            <a:ext cx="6324600" cy="52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3600"/>
              <a:buFont typeface="Short Stack"/>
              <a:buNone/>
            </a:pPr>
            <a:r>
              <a:rPr lang="en-US" sz="3600" b="1" u="sng">
                <a:solidFill>
                  <a:srgbClr val="FF00FF"/>
                </a:solidFill>
                <a:latin typeface="Short Stack"/>
                <a:ea typeface="Short Stack"/>
                <a:cs typeface="Short Stack"/>
                <a:sym typeface="Short Stack"/>
              </a:rPr>
              <a:t>Our Class </a:t>
            </a:r>
            <a:r>
              <a:rPr lang="en-US" sz="3600" b="1" i="0" u="sng">
                <a:solidFill>
                  <a:srgbClr val="FF00FF"/>
                </a:solidFill>
                <a:latin typeface="Short Stack"/>
                <a:ea typeface="Short Stack"/>
                <a:cs typeface="Short Stack"/>
                <a:sym typeface="Short Stack"/>
              </a:rPr>
              <a:t>Mission Statement</a:t>
            </a:r>
            <a:r>
              <a:rPr lang="en-US" sz="3600" b="0" i="0" u="non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3600"/>
              <a:buFont typeface="Short Stack"/>
              <a:buNone/>
            </a:pPr>
            <a:endParaRPr/>
          </a:p>
        </p:txBody>
      </p:sp>
      <p:pic>
        <p:nvPicPr>
          <p:cNvPr id="137" name="Google Shape;13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28634">
            <a:off x="1982121" y="2827269"/>
            <a:ext cx="5179752" cy="1903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"/>
          <p:cNvSpPr txBox="1"/>
          <p:nvPr/>
        </p:nvSpPr>
        <p:spPr>
          <a:xfrm>
            <a:off x="1295400" y="-4572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7" name="Google Shape;257;p31"/>
          <p:cNvSpPr txBox="1"/>
          <p:nvPr/>
        </p:nvSpPr>
        <p:spPr>
          <a:xfrm>
            <a:off x="685800" y="858525"/>
            <a:ext cx="7772400" cy="54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Dojo points based on the 7 Habits of Leader in Me: </a:t>
            </a:r>
            <a:endParaRPr sz="30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AutoNum type="alphaLcPeriod"/>
            </a:pPr>
            <a:r>
              <a:rPr lang="en-US" sz="3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Proactive</a:t>
            </a:r>
            <a:endParaRPr sz="30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AutoNum type="alphaLcPeriod"/>
            </a:pPr>
            <a:r>
              <a:rPr lang="en-US" sz="3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Begin with the End in Mind</a:t>
            </a:r>
            <a:endParaRPr sz="30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AutoNum type="alphaLcPeriod"/>
            </a:pPr>
            <a:r>
              <a:rPr lang="en-US" sz="3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Put First Things First</a:t>
            </a:r>
            <a:endParaRPr sz="30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AutoNum type="alphaLcPeriod"/>
            </a:pPr>
            <a:r>
              <a:rPr lang="en-US" sz="3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Think Win-Win</a:t>
            </a:r>
            <a:endParaRPr sz="30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AutoNum type="alphaLcPeriod"/>
            </a:pPr>
            <a:r>
              <a:rPr lang="en-US" sz="3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Seek First to Understand, Then to be Understood</a:t>
            </a:r>
            <a:endParaRPr sz="30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AutoNum type="alphaLcPeriod"/>
            </a:pPr>
            <a:r>
              <a:rPr lang="en-US" sz="3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Synergize</a:t>
            </a:r>
            <a:endParaRPr sz="30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AutoNum type="alphaLcPeriod"/>
            </a:pPr>
            <a:r>
              <a:rPr lang="en-US" sz="3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Sharpen the Saw (PE)</a:t>
            </a:r>
            <a:endParaRPr sz="30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 b="0" i="0" u="none">
              <a:solidFill>
                <a:srgbClr val="80008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58" name="Google Shape;258;p31"/>
          <p:cNvSpPr txBox="1"/>
          <p:nvPr/>
        </p:nvSpPr>
        <p:spPr>
          <a:xfrm>
            <a:off x="533400" y="1950"/>
            <a:ext cx="80772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FF"/>
              </a:buClr>
              <a:buSzPts val="4800"/>
              <a:buFont typeface="Short Stack"/>
              <a:buNone/>
            </a:pPr>
            <a:r>
              <a:rPr lang="en-US" sz="3600" b="1" u="sng">
                <a:solidFill>
                  <a:schemeClr val="hlink"/>
                </a:solidFill>
                <a:latin typeface="Short Stack"/>
                <a:ea typeface="Short Stack"/>
                <a:cs typeface="Short Stack"/>
                <a:sym typeface="Short Stack"/>
                <a:hlinkClick r:id="rId3"/>
              </a:rPr>
              <a:t>Class Dojo</a:t>
            </a:r>
            <a:endParaRPr sz="3600"/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/>
          <p:nvPr/>
        </p:nvSpPr>
        <p:spPr>
          <a:xfrm>
            <a:off x="447725" y="640125"/>
            <a:ext cx="7020247" cy="55777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2700" cap="flat" cmpd="sng">
                  <a:solidFill>
                    <a:srgbClr val="EAEAE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1">
                      <a:srgbClr val="FFFF00"/>
                    </a:gs>
                    <a:gs pos="73000">
                      <a:srgbClr val="EE3F17"/>
                    </a:gs>
                    <a:gs pos="88001">
                      <a:srgbClr val="E81766"/>
                    </a:gs>
                    <a:gs pos="100000">
                      <a:srgbClr val="A603AB"/>
                    </a:gs>
                  </a:gsLst>
                  <a:lin ang="10800000" scaled="0"/>
                </a:gradFill>
                <a:latin typeface="Arial Black"/>
              </a:rPr>
              <a:t>Student-led conferences </a:t>
            </a:r>
            <a:br>
              <a:rPr b="0" i="0">
                <a:ln w="12700" cap="flat" cmpd="sng">
                  <a:solidFill>
                    <a:srgbClr val="EAEAE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1">
                      <a:srgbClr val="FFFF00"/>
                    </a:gs>
                    <a:gs pos="73000">
                      <a:srgbClr val="EE3F17"/>
                    </a:gs>
                    <a:gs pos="88001">
                      <a:srgbClr val="E81766"/>
                    </a:gs>
                    <a:gs pos="100000">
                      <a:srgbClr val="A603AB"/>
                    </a:gs>
                  </a:gsLst>
                  <a:lin ang="10800000" scaled="0"/>
                </a:gradFill>
                <a:latin typeface="Arial Black"/>
              </a:rPr>
            </a:br>
            <a:r>
              <a:rPr b="0" i="0">
                <a:ln w="12700" cap="flat" cmpd="sng">
                  <a:solidFill>
                    <a:srgbClr val="EAEAE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1">
                      <a:srgbClr val="FFFF00"/>
                    </a:gs>
                    <a:gs pos="73000">
                      <a:srgbClr val="EE3F17"/>
                    </a:gs>
                    <a:gs pos="88001">
                      <a:srgbClr val="E81766"/>
                    </a:gs>
                    <a:gs pos="100000">
                      <a:srgbClr val="A603AB"/>
                    </a:gs>
                  </a:gsLst>
                  <a:lin ang="10800000" scaled="0"/>
                </a:gradFill>
                <a:latin typeface="Arial Black"/>
              </a:rPr>
              <a:t>          in the spring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3"/>
          <p:cNvSpPr/>
          <p:nvPr/>
        </p:nvSpPr>
        <p:spPr>
          <a:xfrm>
            <a:off x="274825" y="152400"/>
            <a:ext cx="7342277" cy="9731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2700" cap="flat" cmpd="sng">
                  <a:solidFill>
                    <a:srgbClr val="EAEAE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1">
                      <a:srgbClr val="FFFF00"/>
                    </a:gs>
                    <a:gs pos="73000">
                      <a:srgbClr val="EE3F17"/>
                    </a:gs>
                    <a:gs pos="88001">
                      <a:srgbClr val="E81766"/>
                    </a:gs>
                    <a:gs pos="100000">
                      <a:srgbClr val="A603AB"/>
                    </a:gs>
                  </a:gsLst>
                  <a:lin ang="10800000" scaled="0"/>
                </a:gradFill>
                <a:latin typeface="Arial Black"/>
              </a:rPr>
              <a:t>Homework </a:t>
            </a:r>
          </a:p>
        </p:txBody>
      </p:sp>
      <p:sp>
        <p:nvSpPr>
          <p:cNvPr id="269" name="Google Shape;269;p33"/>
          <p:cNvSpPr txBox="1"/>
          <p:nvPr/>
        </p:nvSpPr>
        <p:spPr>
          <a:xfrm>
            <a:off x="304800" y="1351775"/>
            <a:ext cx="7764900" cy="54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Short Stack"/>
              <a:buNone/>
            </a:pPr>
            <a:r>
              <a:rPr lang="en-US" sz="3000" b="1" i="0" u="sng">
                <a:solidFill>
                  <a:srgbClr val="0000FF"/>
                </a:solidFill>
                <a:latin typeface="Short Stack"/>
                <a:ea typeface="Short Stack"/>
                <a:cs typeface="Short Stack"/>
                <a:sym typeface="Short Stack"/>
              </a:rPr>
              <a:t>Weekly Homework: </a:t>
            </a:r>
            <a:endParaRPr sz="3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Short Stack"/>
              <a:buNone/>
            </a:pPr>
            <a:endParaRPr sz="3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Short Stack"/>
              <a:buNone/>
            </a:pPr>
            <a:r>
              <a:rPr lang="en-US" sz="3000" b="0" i="0" u="none">
                <a:solidFill>
                  <a:srgbClr val="0000FF"/>
                </a:solidFill>
                <a:latin typeface="Short Stack"/>
                <a:ea typeface="Short Stack"/>
                <a:cs typeface="Short Stack"/>
                <a:sym typeface="Short Stack"/>
              </a:rPr>
              <a:t> -</a:t>
            </a:r>
            <a:r>
              <a:rPr lang="en-US" sz="3000" u="sng">
                <a:solidFill>
                  <a:schemeClr val="hlink"/>
                </a:solidFill>
                <a:latin typeface="Short Stack"/>
                <a:ea typeface="Short Stack"/>
                <a:cs typeface="Short Stack"/>
                <a:sym typeface="Short Stack"/>
                <a:hlinkClick r:id="rId3"/>
              </a:rPr>
              <a:t>Choice Sheet</a:t>
            </a:r>
            <a:endParaRPr sz="3000" b="0" i="0" u="none">
              <a:solidFill>
                <a:srgbClr val="0000FF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Short Stack"/>
              <a:buNone/>
            </a:pPr>
            <a:r>
              <a:rPr lang="en-US" sz="3000">
                <a:solidFill>
                  <a:srgbClr val="0000FF"/>
                </a:solidFill>
                <a:latin typeface="Short Stack"/>
                <a:ea typeface="Short Stack"/>
                <a:cs typeface="Short Stack"/>
                <a:sym typeface="Short Stack"/>
              </a:rPr>
              <a:t>				</a:t>
            </a:r>
            <a:endParaRPr sz="3000">
              <a:solidFill>
                <a:srgbClr val="0000FF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Short Stack"/>
              <a:buNone/>
            </a:pPr>
            <a:endParaRPr sz="3000">
              <a:solidFill>
                <a:srgbClr val="0000FF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Short Stack"/>
              <a:buNone/>
            </a:pPr>
            <a:r>
              <a:rPr lang="en-US" sz="3000">
                <a:solidFill>
                  <a:srgbClr val="0000FF"/>
                </a:solidFill>
                <a:latin typeface="Short Stack"/>
                <a:ea typeface="Short Stack"/>
                <a:cs typeface="Short Stack"/>
                <a:sym typeface="Short Stack"/>
              </a:rPr>
              <a:t>Work to finish may include:  </a:t>
            </a:r>
            <a:endParaRPr sz="3000">
              <a:solidFill>
                <a:srgbClr val="0000FF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Short Stack"/>
              <a:buNone/>
            </a:pPr>
            <a:r>
              <a:rPr lang="en-US" sz="3000">
                <a:solidFill>
                  <a:srgbClr val="0000FF"/>
                </a:solidFill>
                <a:latin typeface="Short Stack"/>
                <a:ea typeface="Short Stack"/>
                <a:cs typeface="Short Stack"/>
                <a:sym typeface="Short Stack"/>
              </a:rPr>
              <a:t>math workbook</a:t>
            </a:r>
            <a:endParaRPr sz="3000">
              <a:solidFill>
                <a:srgbClr val="0000FF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Short Stack"/>
              <a:buNone/>
            </a:pPr>
            <a:r>
              <a:rPr lang="en-US" sz="3000">
                <a:solidFill>
                  <a:srgbClr val="0000FF"/>
                </a:solidFill>
                <a:latin typeface="Short Stack"/>
                <a:ea typeface="Short Stack"/>
                <a:cs typeface="Short Stack"/>
                <a:sym typeface="Short Stack"/>
              </a:rPr>
              <a:t>reading activity</a:t>
            </a:r>
            <a:endParaRPr sz="3000">
              <a:solidFill>
                <a:srgbClr val="0000FF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Short Stack"/>
              <a:buNone/>
            </a:pPr>
            <a:r>
              <a:rPr lang="en-US" sz="3000">
                <a:solidFill>
                  <a:srgbClr val="0000FF"/>
                </a:solidFill>
                <a:latin typeface="Short Stack"/>
                <a:ea typeface="Short Stack"/>
                <a:cs typeface="Short Stack"/>
                <a:sym typeface="Short Stack"/>
              </a:rPr>
              <a:t>spelling practice	</a:t>
            </a:r>
            <a:r>
              <a:rPr lang="en-US" sz="2400">
                <a:solidFill>
                  <a:srgbClr val="0000FF"/>
                </a:solidFill>
                <a:latin typeface="Short Stack"/>
                <a:ea typeface="Short Stack"/>
                <a:cs typeface="Short Stack"/>
                <a:sym typeface="Short Stack"/>
              </a:rPr>
              <a:t>			</a:t>
            </a:r>
            <a:endParaRPr sz="2400">
              <a:solidFill>
                <a:srgbClr val="0000FF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Short Stack"/>
              <a:buNone/>
            </a:pPr>
            <a:endParaRPr sz="2400">
              <a:solidFill>
                <a:srgbClr val="0000FF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Short Stack"/>
              <a:buNone/>
            </a:pP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"/>
          <p:cNvSpPr/>
          <p:nvPr/>
        </p:nvSpPr>
        <p:spPr>
          <a:xfrm>
            <a:off x="837625" y="152400"/>
            <a:ext cx="6782381" cy="15239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2700" cap="flat" cmpd="sng">
                  <a:solidFill>
                    <a:srgbClr val="EAEAE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1">
                      <a:srgbClr val="FFFF00"/>
                    </a:gs>
                    <a:gs pos="73000">
                      <a:srgbClr val="EE3F17"/>
                    </a:gs>
                    <a:gs pos="88001">
                      <a:srgbClr val="E81766"/>
                    </a:gs>
                    <a:gs pos="100000">
                      <a:srgbClr val="A603AB"/>
                    </a:gs>
                  </a:gsLst>
                  <a:lin ang="10800000" scaled="0"/>
                </a:gradFill>
                <a:latin typeface="Arial Black"/>
              </a:rPr>
              <a:t>Communication </a:t>
            </a:r>
          </a:p>
        </p:txBody>
      </p:sp>
      <p:sp>
        <p:nvSpPr>
          <p:cNvPr id="276" name="Google Shape;276;p34"/>
          <p:cNvSpPr txBox="1"/>
          <p:nvPr/>
        </p:nvSpPr>
        <p:spPr>
          <a:xfrm>
            <a:off x="1308775" y="1676400"/>
            <a:ext cx="6996900" cy="46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Short Stack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Short Stack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Short Stack"/>
              <a:buNone/>
            </a:pPr>
            <a:r>
              <a:rPr lang="en-US" sz="3200" b="0" i="0" u="none">
                <a:solidFill>
                  <a:srgbClr val="0000FF"/>
                </a:solidFill>
                <a:latin typeface="Short Stack"/>
                <a:ea typeface="Short Stack"/>
                <a:cs typeface="Short Stack"/>
                <a:sym typeface="Short Stack"/>
              </a:rPr>
              <a:t>*</a:t>
            </a:r>
            <a:r>
              <a:rPr lang="en-US" sz="3200">
                <a:solidFill>
                  <a:srgbClr val="0000FF"/>
                </a:solidFill>
                <a:latin typeface="Short Stack"/>
                <a:ea typeface="Short Stack"/>
                <a:cs typeface="Short Stack"/>
                <a:sym typeface="Short Stack"/>
              </a:rPr>
              <a:t>Student Monthly Newsletter</a:t>
            </a:r>
            <a:r>
              <a:rPr lang="en-US" sz="3200" b="0" i="0" u="none">
                <a:solidFill>
                  <a:srgbClr val="0000FF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endParaRPr sz="3000"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Short Stack"/>
              <a:buNone/>
            </a:pPr>
            <a:r>
              <a:rPr lang="en-US" sz="3200" b="0" i="0" u="none">
                <a:solidFill>
                  <a:srgbClr val="0000FF"/>
                </a:solidFill>
                <a:latin typeface="Short Stack"/>
                <a:ea typeface="Short Stack"/>
                <a:cs typeface="Short Stack"/>
                <a:sym typeface="Short Stack"/>
              </a:rPr>
              <a:t>*Seesaw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Short Stack"/>
              <a:buNone/>
            </a:pPr>
            <a:r>
              <a:rPr lang="en-US" sz="3200" b="0" i="0" u="none">
                <a:solidFill>
                  <a:srgbClr val="0000FF"/>
                </a:solidFill>
                <a:latin typeface="Short Stack"/>
                <a:ea typeface="Short Stack"/>
                <a:cs typeface="Short Stack"/>
                <a:sym typeface="Short Stack"/>
              </a:rPr>
              <a:t>*</a:t>
            </a:r>
            <a:r>
              <a:rPr lang="en-US" sz="3200">
                <a:solidFill>
                  <a:srgbClr val="0000FF"/>
                </a:solidFill>
                <a:latin typeface="Short Stack"/>
                <a:ea typeface="Short Stack"/>
                <a:cs typeface="Short Stack"/>
                <a:sym typeface="Short Stack"/>
              </a:rPr>
              <a:t>Email</a:t>
            </a:r>
            <a:endParaRPr sz="3200">
              <a:solidFill>
                <a:srgbClr val="0000FF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Short Stack"/>
              <a:buNone/>
            </a:pPr>
            <a:r>
              <a:rPr lang="en-US" sz="3200">
                <a:solidFill>
                  <a:srgbClr val="0000FF"/>
                </a:solidFill>
                <a:latin typeface="Short Stack"/>
                <a:ea typeface="Short Stack"/>
                <a:cs typeface="Short Stack"/>
                <a:sym typeface="Short Stack"/>
              </a:rPr>
              <a:t>*Class Dojo</a:t>
            </a:r>
            <a:endParaRPr sz="3200">
              <a:solidFill>
                <a:srgbClr val="0000FF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0000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/>
          <p:nvPr/>
        </p:nvSpPr>
        <p:spPr>
          <a:xfrm>
            <a:off x="467375" y="535150"/>
            <a:ext cx="7914600" cy="17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My Mission Statement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44" name="Google Shape;144;p14"/>
          <p:cNvSpPr txBox="1"/>
          <p:nvPr/>
        </p:nvSpPr>
        <p:spPr>
          <a:xfrm>
            <a:off x="315900" y="1890975"/>
            <a:ext cx="8238300" cy="3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20124D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goal is to create a classroom community where all students are comfortable and have a sense of belonging.  I want students to feel that all teachers and staff are available to them and are invested in their social, emotional, and academic needs.</a:t>
            </a:r>
            <a:endParaRPr sz="3000">
              <a:solidFill>
                <a:srgbClr val="20124D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/>
          <p:nvPr/>
        </p:nvSpPr>
        <p:spPr>
          <a:xfrm>
            <a:off x="457200" y="564825"/>
            <a:ext cx="8229600" cy="56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6000"/>
              <a:buFont typeface="Short Stack"/>
              <a:buNone/>
            </a:pPr>
            <a:r>
              <a:rPr lang="en-US" sz="4800" b="1" u="sng">
                <a:solidFill>
                  <a:srgbClr val="0000FF"/>
                </a:solidFill>
                <a:latin typeface="Short Stack"/>
                <a:ea typeface="Short Stack"/>
                <a:cs typeface="Short Stack"/>
                <a:sym typeface="Short Stack"/>
              </a:rPr>
              <a:t>Getting Information</a:t>
            </a:r>
            <a:endParaRPr sz="2400" b="1">
              <a:solidFill>
                <a:srgbClr val="0000FF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1828800" marR="0" lvl="0" indent="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Short Stack"/>
              <a:buNone/>
            </a:pPr>
            <a:r>
              <a:rPr lang="en-US" sz="2800" b="1" i="0" u="sng">
                <a:solidFill>
                  <a:srgbClr val="660066"/>
                </a:solidFill>
                <a:latin typeface="Short Stack"/>
                <a:ea typeface="Short Stack"/>
                <a:cs typeface="Short Stack"/>
                <a:sym typeface="Short Stack"/>
              </a:rPr>
              <a:t>E-mail</a:t>
            </a:r>
            <a:r>
              <a:rPr lang="en-US" sz="2800" b="1" i="0" u="none">
                <a:solidFill>
                  <a:srgbClr val="660066"/>
                </a:solidFill>
                <a:latin typeface="Short Stack"/>
                <a:ea typeface="Short Stack"/>
                <a:cs typeface="Short Stack"/>
                <a:sym typeface="Short Stack"/>
              </a:rPr>
              <a:t>:</a:t>
            </a:r>
            <a:r>
              <a:rPr lang="en-US" sz="2800" b="1" i="0" u="none">
                <a:solidFill>
                  <a:srgbClr val="00FF00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endParaRPr sz="2800" b="1" i="0" u="none">
              <a:solidFill>
                <a:srgbClr val="00FF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Short Stack"/>
              <a:buNone/>
            </a:pPr>
            <a:r>
              <a:rPr lang="en-US" sz="2800" b="1">
                <a:solidFill>
                  <a:srgbClr val="008000"/>
                </a:solidFill>
                <a:latin typeface="Short Stack"/>
                <a:ea typeface="Short Stack"/>
                <a:cs typeface="Short Stack"/>
                <a:sym typeface="Short Stack"/>
              </a:rPr>
              <a:t>  Wendy Danley-</a:t>
            </a:r>
            <a:r>
              <a:rPr lang="en-US" sz="2800" b="1" u="sng">
                <a:solidFill>
                  <a:schemeClr val="hlink"/>
                </a:solidFill>
                <a:latin typeface="Short Stack"/>
                <a:ea typeface="Short Stack"/>
                <a:cs typeface="Short Stack"/>
                <a:sym typeface="Short Stack"/>
                <a:hlinkClick r:id="rId3"/>
              </a:rPr>
              <a:t>wdanley@sd25.org</a:t>
            </a:r>
            <a:endParaRPr sz="2800" b="1">
              <a:solidFill>
                <a:srgbClr val="0080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Short Stack"/>
              <a:buNone/>
            </a:pPr>
            <a:endParaRPr sz="2800" b="1" u="sng">
              <a:solidFill>
                <a:srgbClr val="0080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Short Stack"/>
              <a:buNone/>
            </a:pPr>
            <a:r>
              <a:rPr lang="en-US" sz="2800" b="1" i="0" u="sng">
                <a:solidFill>
                  <a:srgbClr val="660066"/>
                </a:solidFill>
                <a:latin typeface="Short Stack"/>
                <a:ea typeface="Short Stack"/>
                <a:cs typeface="Short Stack"/>
                <a:sym typeface="Short Stack"/>
              </a:rPr>
              <a:t>Classroom webpage</a:t>
            </a:r>
            <a:r>
              <a:rPr lang="en-US" sz="2800" b="1" i="0" u="none">
                <a:solidFill>
                  <a:srgbClr val="660066"/>
                </a:solidFill>
                <a:latin typeface="Short Stack"/>
                <a:ea typeface="Short Stack"/>
                <a:cs typeface="Short Stack"/>
                <a:sym typeface="Short Stack"/>
              </a:rPr>
              <a:t>: </a:t>
            </a:r>
            <a:r>
              <a:rPr lang="en-US" sz="2800" b="1" u="sng">
                <a:solidFill>
                  <a:schemeClr val="hlink"/>
                </a:solidFill>
                <a:latin typeface="Short Stack"/>
                <a:ea typeface="Short Stack"/>
                <a:cs typeface="Short Stack"/>
                <a:sym typeface="Short Stack"/>
                <a:hlinkClick r:id="rId4"/>
              </a:rPr>
              <a:t>wdanley.weebly.com</a:t>
            </a:r>
            <a:endParaRPr sz="2800" b="1" i="0" u="sng">
              <a:solidFill>
                <a:srgbClr val="80008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"/>
              <a:buNone/>
            </a:pPr>
            <a:endParaRPr sz="3600" b="1" i="0" u="none">
              <a:solidFill>
                <a:srgbClr val="80008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>
              <a:solidFill>
                <a:srgbClr val="80008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7315200" cy="568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/>
        </p:nvSpPr>
        <p:spPr>
          <a:xfrm>
            <a:off x="0" y="990600"/>
            <a:ext cx="8661300" cy="51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Short Stack"/>
              <a:buNone/>
            </a:pPr>
            <a:r>
              <a:rPr lang="en-US" sz="4000" b="1" i="0" u="sng">
                <a:solidFill>
                  <a:srgbClr val="0000FF"/>
                </a:solidFill>
                <a:latin typeface="Short Stack"/>
                <a:ea typeface="Short Stack"/>
                <a:cs typeface="Short Stack"/>
                <a:sym typeface="Short Stack"/>
              </a:rPr>
              <a:t>3</a:t>
            </a:r>
            <a:r>
              <a:rPr lang="en-US" sz="4000" b="1" i="0" u="sng" baseline="30000">
                <a:solidFill>
                  <a:srgbClr val="0000FF"/>
                </a:solidFill>
                <a:latin typeface="Short Stack"/>
                <a:ea typeface="Short Stack"/>
                <a:cs typeface="Short Stack"/>
                <a:sym typeface="Short Stack"/>
              </a:rPr>
              <a:t>rd</a:t>
            </a:r>
            <a:r>
              <a:rPr lang="en-US" sz="4000" b="1" i="0" u="sng">
                <a:solidFill>
                  <a:srgbClr val="0000FF"/>
                </a:solidFill>
                <a:latin typeface="Short Stack"/>
                <a:ea typeface="Short Stack"/>
                <a:cs typeface="Short Stack"/>
                <a:sym typeface="Short Stack"/>
              </a:rPr>
              <a:t> Grade Buzz Words: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Short Stack"/>
              <a:buNone/>
            </a:pPr>
            <a:r>
              <a:rPr lang="en-US" sz="3600" b="1" i="0" u="none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Responsible, independent, leaders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8000"/>
              </a:buClr>
              <a:buSzPts val="2800"/>
              <a:buFont typeface="Short Stack"/>
              <a:buNone/>
            </a:pPr>
            <a:r>
              <a:rPr lang="en-US" sz="2800" b="1" i="0" u="sng">
                <a:solidFill>
                  <a:srgbClr val="FF8000"/>
                </a:solidFill>
                <a:latin typeface="Short Stack"/>
                <a:ea typeface="Short Stack"/>
                <a:cs typeface="Short Stack"/>
                <a:sym typeface="Short Stack"/>
              </a:rPr>
              <a:t>Every </a:t>
            </a:r>
            <a:r>
              <a:rPr lang="en-US" sz="2800" b="1" i="0" u="none">
                <a:solidFill>
                  <a:srgbClr val="FF8000"/>
                </a:solidFill>
                <a:latin typeface="Short Stack"/>
                <a:ea typeface="Short Stack"/>
                <a:cs typeface="Short Stack"/>
                <a:sym typeface="Short Stack"/>
              </a:rPr>
              <a:t>child makes great gains</a:t>
            </a:r>
            <a:r>
              <a:rPr lang="en-US" sz="2800" b="1">
                <a:solidFill>
                  <a:srgbClr val="FF8000"/>
                </a:solidFill>
                <a:latin typeface="Short Stack"/>
                <a:ea typeface="Short Stack"/>
                <a:cs typeface="Short Stack"/>
                <a:sym typeface="Short Stack"/>
              </a:rPr>
              <a:t>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8000"/>
              </a:buClr>
              <a:buSzPts val="2600"/>
              <a:buFont typeface="Short Stack"/>
              <a:buNone/>
            </a:pPr>
            <a:r>
              <a:rPr lang="en-US" sz="2600" b="0" i="0" u="none">
                <a:solidFill>
                  <a:srgbClr val="FF8000"/>
                </a:solidFill>
                <a:latin typeface="Short Stack"/>
                <a:ea typeface="Short Stack"/>
                <a:cs typeface="Short Stack"/>
                <a:sym typeface="Short Stack"/>
              </a:rPr>
              <a:t>Please </a:t>
            </a:r>
            <a:r>
              <a:rPr lang="en-US" sz="2600" b="1" i="0" u="sng">
                <a:solidFill>
                  <a:srgbClr val="FF8000"/>
                </a:solidFill>
                <a:latin typeface="Short Stack"/>
                <a:ea typeface="Short Stack"/>
                <a:cs typeface="Short Stack"/>
                <a:sym typeface="Short Stack"/>
              </a:rPr>
              <a:t>encourage</a:t>
            </a:r>
            <a:r>
              <a:rPr lang="en-US" sz="2600" b="0" i="0" u="none">
                <a:solidFill>
                  <a:srgbClr val="FF8000"/>
                </a:solidFill>
                <a:latin typeface="Short Stack"/>
                <a:ea typeface="Short Stack"/>
                <a:cs typeface="Short Stack"/>
                <a:sym typeface="Short Stack"/>
              </a:rPr>
              <a:t>, </a:t>
            </a:r>
            <a:r>
              <a:rPr lang="en-US" sz="2600" b="1" i="0" u="sng">
                <a:solidFill>
                  <a:srgbClr val="FF8000"/>
                </a:solidFill>
                <a:latin typeface="Short Stack"/>
                <a:ea typeface="Short Stack"/>
                <a:cs typeface="Short Stack"/>
                <a:sym typeface="Short Stack"/>
              </a:rPr>
              <a:t>empower</a:t>
            </a:r>
            <a:r>
              <a:rPr lang="en-US" sz="2600" b="0" i="0" u="none">
                <a:solidFill>
                  <a:srgbClr val="FF8000"/>
                </a:solidFill>
                <a:latin typeface="Short Stack"/>
                <a:ea typeface="Short Stack"/>
                <a:cs typeface="Short Stack"/>
                <a:sym typeface="Short Stack"/>
              </a:rPr>
              <a:t>, and </a:t>
            </a:r>
            <a:r>
              <a:rPr lang="en-US" sz="2600" b="1" i="0" u="sng">
                <a:solidFill>
                  <a:srgbClr val="FF8000"/>
                </a:solidFill>
                <a:latin typeface="Short Stack"/>
                <a:ea typeface="Short Stack"/>
                <a:cs typeface="Short Stack"/>
                <a:sym typeface="Short Stack"/>
              </a:rPr>
              <a:t>support</a:t>
            </a:r>
            <a:r>
              <a:rPr lang="en-US" sz="2600" b="0" i="0" u="none">
                <a:solidFill>
                  <a:srgbClr val="FF8000"/>
                </a:solidFill>
                <a:latin typeface="Short Stack"/>
                <a:ea typeface="Short Stack"/>
                <a:cs typeface="Short Stack"/>
                <a:sym typeface="Short Stack"/>
              </a:rPr>
              <a:t> your child who will </a:t>
            </a:r>
            <a:r>
              <a:rPr lang="en-US" sz="2600">
                <a:solidFill>
                  <a:srgbClr val="FF8000"/>
                </a:solidFill>
                <a:latin typeface="Short Stack"/>
                <a:ea typeface="Short Stack"/>
                <a:cs typeface="Short Stack"/>
                <a:sym typeface="Short Stack"/>
              </a:rPr>
              <a:t>take</a:t>
            </a:r>
            <a:r>
              <a:rPr lang="en-US" sz="2600" b="0" i="0" u="none">
                <a:solidFill>
                  <a:srgbClr val="FF8000"/>
                </a:solidFill>
                <a:latin typeface="Short Stack"/>
                <a:ea typeface="Short Stack"/>
                <a:cs typeface="Short Stack"/>
                <a:sym typeface="Short Stack"/>
              </a:rPr>
              <a:t> on more responsibilities, and </a:t>
            </a:r>
            <a:r>
              <a:rPr lang="en-US" sz="2600" b="1" i="1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will become more independent.</a:t>
            </a:r>
            <a:r>
              <a:rPr lang="en-US" sz="2600" b="0" i="0" u="none">
                <a:solidFill>
                  <a:srgbClr val="FF8000"/>
                </a:solidFill>
                <a:latin typeface="Short Stack"/>
                <a:ea typeface="Short Stack"/>
                <a:cs typeface="Short Stack"/>
                <a:sym typeface="Short Stack"/>
              </a:rPr>
              <a:t>  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/>
          <p:nvPr/>
        </p:nvSpPr>
        <p:spPr>
          <a:xfrm>
            <a:off x="871025" y="1136175"/>
            <a:ext cx="7354185" cy="36825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2700" cap="flat" cmpd="sng">
                  <a:solidFill>
                    <a:srgbClr val="EAEAE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1">
                      <a:srgbClr val="FFFF00"/>
                    </a:gs>
                    <a:gs pos="73000">
                      <a:srgbClr val="EE3F17"/>
                    </a:gs>
                    <a:gs pos="88001">
                      <a:srgbClr val="E81766"/>
                    </a:gs>
                    <a:gs pos="100000">
                      <a:srgbClr val="A603AB"/>
                    </a:gs>
                  </a:gsLst>
                  <a:lin ang="10800000" scaled="0"/>
                </a:gradFill>
                <a:latin typeface="Arial Black"/>
              </a:rPr>
              <a:t>Daily Academic Schedule </a:t>
            </a: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>
            <a:spLocks noGrp="1"/>
          </p:cNvSpPr>
          <p:nvPr>
            <p:ph type="body" idx="1"/>
          </p:nvPr>
        </p:nvSpPr>
        <p:spPr>
          <a:xfrm>
            <a:off x="84650" y="2895600"/>
            <a:ext cx="87888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3400"/>
              <a:buFont typeface="Times"/>
              <a:buChar char="•"/>
            </a:pPr>
            <a:r>
              <a:rPr lang="en-US" sz="3400" b="0" i="0" u="none" strike="noStrike" cap="none">
                <a:solidFill>
                  <a:srgbClr val="00FF00"/>
                </a:solidFill>
                <a:latin typeface="Short Stack"/>
                <a:ea typeface="Short Stack"/>
                <a:cs typeface="Short Stack"/>
                <a:sym typeface="Short Stack"/>
              </a:rPr>
              <a:t>Attendance </a:t>
            </a:r>
            <a:endParaRPr sz="3400" b="0" i="0" u="none" strike="noStrike" cap="none">
              <a:solidFill>
                <a:srgbClr val="0000FF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660066"/>
              </a:buClr>
              <a:buSzPts val="3400"/>
              <a:buFont typeface="Short Stack"/>
              <a:buChar char="•"/>
            </a:pPr>
            <a:r>
              <a:rPr lang="en-US" sz="3400" b="0" i="0" u="none" strike="noStrike" cap="none">
                <a:solidFill>
                  <a:srgbClr val="660066"/>
                </a:solidFill>
                <a:latin typeface="Short Stack"/>
                <a:ea typeface="Short Stack"/>
                <a:cs typeface="Short Stack"/>
                <a:sym typeface="Short Stack"/>
              </a:rPr>
              <a:t>Announcements and Daily Schedule</a:t>
            </a:r>
            <a:endParaRPr sz="3400"/>
          </a:p>
          <a:p>
            <a:pPr marL="342900" marR="0" lvl="0" indent="-330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400"/>
              <a:buFont typeface="Short Stack"/>
              <a:buChar char="•"/>
            </a:pPr>
            <a:r>
              <a:rPr lang="en-US" sz="3400" b="0" i="0" u="none" strike="noStrike" cap="none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Specials often begin right away at 9:10</a:t>
            </a:r>
            <a:endParaRPr sz="3400" b="0" i="0" u="none" strike="noStrike" cap="none">
              <a:solidFill>
                <a:srgbClr val="80008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80008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381000" y="1905000"/>
            <a:ext cx="792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304800" y="457200"/>
            <a:ext cx="8001000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4000"/>
              <a:buFont typeface="Comic Sans MS"/>
              <a:buNone/>
            </a:pPr>
            <a:r>
              <a:rPr lang="en-US" sz="4000" b="1" i="0" u="none">
                <a:solidFill>
                  <a:srgbClr val="FF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Please make sure that your </a:t>
            </a:r>
            <a:r>
              <a:rPr lang="en-US" sz="4000" b="1">
                <a:solidFill>
                  <a:srgbClr val="FF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child</a:t>
            </a:r>
            <a:r>
              <a:rPr lang="en-US" sz="4000" b="1" i="0" u="none">
                <a:solidFill>
                  <a:srgbClr val="FF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arrives at school by 9:05 a.m.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/>
          <p:nvPr/>
        </p:nvSpPr>
        <p:spPr>
          <a:xfrm>
            <a:off x="533400" y="381000"/>
            <a:ext cx="7543800" cy="1917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2700" cap="flat" cmpd="sng">
                  <a:solidFill>
                    <a:srgbClr val="EAEAE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1">
                      <a:srgbClr val="FFFF00"/>
                    </a:gs>
                    <a:gs pos="73000">
                      <a:srgbClr val="EE3F17"/>
                    </a:gs>
                    <a:gs pos="88001">
                      <a:srgbClr val="E81766"/>
                    </a:gs>
                    <a:gs pos="100000">
                      <a:srgbClr val="A603AB"/>
                    </a:gs>
                  </a:gsLst>
                  <a:lin ang="10800000" scaled="0"/>
                </a:gradFill>
                <a:latin typeface="Arial Black"/>
              </a:rPr>
              <a:t>Specials </a:t>
            </a:r>
          </a:p>
        </p:txBody>
      </p:sp>
      <p:sp>
        <p:nvSpPr>
          <p:cNvPr id="181" name="Google Shape;181;p20"/>
          <p:cNvSpPr txBox="1"/>
          <p:nvPr/>
        </p:nvSpPr>
        <p:spPr>
          <a:xfrm>
            <a:off x="1981200" y="2514600"/>
            <a:ext cx="63246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◆"/>
            </a:pPr>
            <a:r>
              <a:rPr lang="en-US" sz="2400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Wednesday</a:t>
            </a:r>
            <a:r>
              <a:rPr lang="en-US" sz="2400" b="0" i="0" u="none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/Friday:  </a:t>
            </a:r>
            <a:r>
              <a:rPr lang="en-US" sz="2400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Music &amp; PE</a:t>
            </a:r>
            <a:endParaRPr/>
          </a:p>
          <a:p>
            <a:pPr marL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◆"/>
            </a:pPr>
            <a:r>
              <a:rPr lang="en-US" sz="24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 Music- Mrs. Witt</a:t>
            </a:r>
            <a:endParaRPr sz="2400">
              <a:solidFill>
                <a:schemeClr val="dk2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hort Stack"/>
              <a:buChar char="◆"/>
            </a:pPr>
            <a:r>
              <a:rPr lang="en-US" sz="24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P.E.- Mr. Kirschner </a:t>
            </a:r>
            <a:endParaRPr sz="2400">
              <a:solidFill>
                <a:schemeClr val="dk2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hort Stack"/>
              <a:buChar char="◆"/>
            </a:pPr>
            <a:r>
              <a:rPr lang="en-US" sz="24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Classroom Assistant- Mary Beth Michaels</a:t>
            </a:r>
            <a:endParaRPr sz="2400">
              <a:solidFill>
                <a:schemeClr val="dk2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FF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Noto Sans Symbols"/>
              <a:buChar char="◆"/>
            </a:pPr>
            <a:r>
              <a:rPr lang="en-US" sz="2400">
                <a:solidFill>
                  <a:srgbClr val="0000FF"/>
                </a:solidFill>
                <a:latin typeface="Short Stack"/>
                <a:ea typeface="Short Stack"/>
                <a:cs typeface="Short Stack"/>
                <a:sym typeface="Short Stack"/>
              </a:rPr>
              <a:t>Thursday</a:t>
            </a:r>
            <a:r>
              <a:rPr lang="en-US" sz="2400" b="0" i="0" u="none">
                <a:solidFill>
                  <a:srgbClr val="0000FF"/>
                </a:solidFill>
                <a:latin typeface="Short Stack"/>
                <a:ea typeface="Short Stack"/>
                <a:cs typeface="Short Stack"/>
                <a:sym typeface="Short Stack"/>
              </a:rPr>
              <a:t>: </a:t>
            </a:r>
            <a:r>
              <a:rPr lang="en-US" sz="2400">
                <a:solidFill>
                  <a:srgbClr val="0000FF"/>
                </a:solidFill>
                <a:latin typeface="Short Stack"/>
                <a:ea typeface="Short Stack"/>
                <a:cs typeface="Short Stack"/>
                <a:sym typeface="Short Stack"/>
              </a:rPr>
              <a:t>LMC- Mrs. Mazolla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endParaRPr sz="2400" b="0" i="0" u="none">
              <a:solidFill>
                <a:schemeClr val="dk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400"/>
              <a:buFont typeface="Noto Sans Symbols"/>
              <a:buChar char="◆"/>
            </a:pPr>
            <a:r>
              <a:rPr lang="en-US" sz="2400" b="0" i="0" u="none">
                <a:solidFill>
                  <a:srgbClr val="00FF00"/>
                </a:solidFill>
                <a:latin typeface="Short Stack"/>
                <a:ea typeface="Short Stack"/>
                <a:cs typeface="Short Stack"/>
                <a:sym typeface="Short Stack"/>
              </a:rPr>
              <a:t>Wednesday: </a:t>
            </a:r>
            <a:r>
              <a:rPr lang="en-US" sz="2400">
                <a:solidFill>
                  <a:srgbClr val="00FF00"/>
                </a:solidFill>
                <a:latin typeface="Short Stack"/>
                <a:ea typeface="Short Stack"/>
                <a:cs typeface="Short Stack"/>
                <a:sym typeface="Short Stack"/>
              </a:rPr>
              <a:t>ART- Mrs. Miller</a:t>
            </a:r>
            <a:r>
              <a:rPr lang="en-US" sz="2400" b="0" i="0" u="none">
                <a:solidFill>
                  <a:srgbClr val="00FF00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endParaRPr sz="2000" b="0" i="0" u="none">
              <a:solidFill>
                <a:srgbClr val="00FF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endParaRPr sz="2400" b="0" i="0" u="none">
              <a:solidFill>
                <a:schemeClr val="dk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>
              <a:solidFill>
                <a:srgbClr val="FF66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Crayon">
  <a:themeElements>
    <a:clrScheme name="Crayon 2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</Words>
  <Application>Microsoft Macintosh PowerPoint</Application>
  <PresentationFormat>On-screen Show (4:3)</PresentationFormat>
  <Paragraphs>132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Short Stack</vt:lpstr>
      <vt:lpstr>Noto Sans Symbols</vt:lpstr>
      <vt:lpstr>Comic Sans MS</vt:lpstr>
      <vt:lpstr>Times</vt:lpstr>
      <vt:lpstr>Arial Black</vt:lpstr>
      <vt:lpstr>Arial</vt:lpstr>
      <vt:lpstr>Crayon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2019-09-05T13:21:53Z</dcterms:modified>
</cp:coreProperties>
</file>